
<file path=[Content_Types].xml><?xml version="1.0" encoding="utf-8"?>
<Types xmlns="http://schemas.openxmlformats.org/package/2006/content-types">
  <Default Extension="gif" ContentType="image/gi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7"/>
  </p:notesMasterIdLst>
  <p:sldIdLst>
    <p:sldId id="280" r:id="rId2"/>
    <p:sldId id="282" r:id="rId3"/>
    <p:sldId id="283" r:id="rId4"/>
    <p:sldId id="284" r:id="rId5"/>
    <p:sldId id="264" r:id="rId6"/>
    <p:sldId id="262" r:id="rId7"/>
    <p:sldId id="263" r:id="rId8"/>
    <p:sldId id="265" r:id="rId9"/>
    <p:sldId id="266" r:id="rId10"/>
    <p:sldId id="267" r:id="rId11"/>
    <p:sldId id="269" r:id="rId12"/>
    <p:sldId id="270" r:id="rId13"/>
    <p:sldId id="271" r:id="rId14"/>
    <p:sldId id="272" r:id="rId15"/>
    <p:sldId id="273" r:id="rId16"/>
    <p:sldId id="274" r:id="rId17"/>
    <p:sldId id="275" r:id="rId18"/>
    <p:sldId id="276" r:id="rId19"/>
    <p:sldId id="286" r:id="rId20"/>
    <p:sldId id="288" r:id="rId21"/>
    <p:sldId id="287" r:id="rId22"/>
    <p:sldId id="289" r:id="rId23"/>
    <p:sldId id="290" r:id="rId24"/>
    <p:sldId id="277" r:id="rId25"/>
    <p:sldId id="278"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DC96DD-6969-498A-E6A8-F51C41A0BB69}" v="21" dt="2024-07-11T11:26:06.182"/>
  </p1510:revLst>
</p1510:revInfo>
</file>

<file path=ppt/tableStyles.xml><?xml version="1.0" encoding="utf-8"?>
<a:tblStyleLst xmlns:a="http://schemas.openxmlformats.org/drawingml/2006/main" def="{5DC1C0FD-264A-47B8-89D0-431B680247B7}">
  <a:tblStyle styleId="{5DC1C0FD-264A-47B8-89D0-431B680247B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lha Ahmad" userId="S::talha.ahmad@addo.ai::1ad88ddb-c543-40d6-b47d-4484371faeab" providerId="AD" clId="Web-{E4B8B06A-CF05-3C4B-63D8-508787EA572A}"/>
    <pc:docChg chg="addSld modSld">
      <pc:chgData name="Talha Ahmad" userId="S::talha.ahmad@addo.ai::1ad88ddb-c543-40d6-b47d-4484371faeab" providerId="AD" clId="Web-{E4B8B06A-CF05-3C4B-63D8-508787EA572A}" dt="2024-07-08T10:05:53.501" v="523" actId="20577"/>
      <pc:docMkLst>
        <pc:docMk/>
      </pc:docMkLst>
      <pc:sldChg chg="modSp">
        <pc:chgData name="Talha Ahmad" userId="S::talha.ahmad@addo.ai::1ad88ddb-c543-40d6-b47d-4484371faeab" providerId="AD" clId="Web-{E4B8B06A-CF05-3C4B-63D8-508787EA572A}" dt="2024-07-08T10:05:53.501" v="523" actId="20577"/>
        <pc:sldMkLst>
          <pc:docMk/>
          <pc:sldMk cId="0" sldId="278"/>
        </pc:sldMkLst>
        <pc:spChg chg="mod">
          <ac:chgData name="Talha Ahmad" userId="S::talha.ahmad@addo.ai::1ad88ddb-c543-40d6-b47d-4484371faeab" providerId="AD" clId="Web-{E4B8B06A-CF05-3C4B-63D8-508787EA572A}" dt="2024-07-08T10:05:53.501" v="523" actId="20577"/>
          <ac:spMkLst>
            <pc:docMk/>
            <pc:sldMk cId="0" sldId="278"/>
            <ac:spMk id="200" creationId="{00000000-0000-0000-0000-000000000000}"/>
          </ac:spMkLst>
        </pc:spChg>
      </pc:sldChg>
      <pc:sldChg chg="delSp">
        <pc:chgData name="Talha Ahmad" userId="S::talha.ahmad@addo.ai::1ad88ddb-c543-40d6-b47d-4484371faeab" providerId="AD" clId="Web-{E4B8B06A-CF05-3C4B-63D8-508787EA572A}" dt="2024-07-08T09:26:38.720" v="0"/>
        <pc:sldMkLst>
          <pc:docMk/>
          <pc:sldMk cId="4110937823" sldId="280"/>
        </pc:sldMkLst>
        <pc:picChg chg="del">
          <ac:chgData name="Talha Ahmad" userId="S::talha.ahmad@addo.ai::1ad88ddb-c543-40d6-b47d-4484371faeab" providerId="AD" clId="Web-{E4B8B06A-CF05-3C4B-63D8-508787EA572A}" dt="2024-07-08T09:26:38.720" v="0"/>
          <ac:picMkLst>
            <pc:docMk/>
            <pc:sldMk cId="4110937823" sldId="280"/>
            <ac:picMk id="3" creationId="{027C5EAC-F2E8-B49F-DC8E-856E0675647B}"/>
          </ac:picMkLst>
        </pc:picChg>
      </pc:sldChg>
      <pc:sldChg chg="modSp new">
        <pc:chgData name="Talha Ahmad" userId="S::talha.ahmad@addo.ai::1ad88ddb-c543-40d6-b47d-4484371faeab" providerId="AD" clId="Web-{E4B8B06A-CF05-3C4B-63D8-508787EA572A}" dt="2024-07-08T10:02:50.793" v="478" actId="20577"/>
        <pc:sldMkLst>
          <pc:docMk/>
          <pc:sldMk cId="3435154066" sldId="289"/>
        </pc:sldMkLst>
        <pc:spChg chg="mod">
          <ac:chgData name="Talha Ahmad" userId="S::talha.ahmad@addo.ai::1ad88ddb-c543-40d6-b47d-4484371faeab" providerId="AD" clId="Web-{E4B8B06A-CF05-3C4B-63D8-508787EA572A}" dt="2024-07-08T09:58:47.350" v="28" actId="20577"/>
          <ac:spMkLst>
            <pc:docMk/>
            <pc:sldMk cId="3435154066" sldId="289"/>
            <ac:spMk id="2" creationId="{E5D34E5E-9D54-0BEF-8011-EFFA8FC0B3C6}"/>
          </ac:spMkLst>
        </pc:spChg>
        <pc:spChg chg="mod">
          <ac:chgData name="Talha Ahmad" userId="S::talha.ahmad@addo.ai::1ad88ddb-c543-40d6-b47d-4484371faeab" providerId="AD" clId="Web-{E4B8B06A-CF05-3C4B-63D8-508787EA572A}" dt="2024-07-08T10:02:50.793" v="478" actId="20577"/>
          <ac:spMkLst>
            <pc:docMk/>
            <pc:sldMk cId="3435154066" sldId="289"/>
            <ac:spMk id="3" creationId="{EB5AFCCB-B1E5-1273-58F7-8CBF34B4E813}"/>
          </ac:spMkLst>
        </pc:spChg>
      </pc:sldChg>
      <pc:sldChg chg="modSp new">
        <pc:chgData name="Talha Ahmad" userId="S::talha.ahmad@addo.ai::1ad88ddb-c543-40d6-b47d-4484371faeab" providerId="AD" clId="Web-{E4B8B06A-CF05-3C4B-63D8-508787EA572A}" dt="2024-07-08T10:03:42.576" v="521" actId="20577"/>
        <pc:sldMkLst>
          <pc:docMk/>
          <pc:sldMk cId="3407606802" sldId="290"/>
        </pc:sldMkLst>
        <pc:spChg chg="mod">
          <ac:chgData name="Talha Ahmad" userId="S::talha.ahmad@addo.ai::1ad88ddb-c543-40d6-b47d-4484371faeab" providerId="AD" clId="Web-{E4B8B06A-CF05-3C4B-63D8-508787EA572A}" dt="2024-07-08T10:03:20.982" v="482" actId="20577"/>
          <ac:spMkLst>
            <pc:docMk/>
            <pc:sldMk cId="3407606802" sldId="290"/>
            <ac:spMk id="2" creationId="{04B47046-16F5-8F38-BF43-D52D5D5C1068}"/>
          </ac:spMkLst>
        </pc:spChg>
        <pc:spChg chg="mod">
          <ac:chgData name="Talha Ahmad" userId="S::talha.ahmad@addo.ai::1ad88ddb-c543-40d6-b47d-4484371faeab" providerId="AD" clId="Web-{E4B8B06A-CF05-3C4B-63D8-508787EA572A}" dt="2024-07-08T10:03:42.576" v="521" actId="20577"/>
          <ac:spMkLst>
            <pc:docMk/>
            <pc:sldMk cId="3407606802" sldId="290"/>
            <ac:spMk id="3" creationId="{305E4118-74C2-4203-71F5-7DBBFFFE9BF1}"/>
          </ac:spMkLst>
        </pc:spChg>
      </pc:sldChg>
    </pc:docChg>
  </pc:docChgLst>
  <pc:docChgLst>
    <pc:chgData name="Talha Ahmad" userId="S::talha.ahmad@addo.ai::1ad88ddb-c543-40d6-b47d-4484371faeab" providerId="AD" clId="Web-{6CB46BDE-8E60-15B6-3C02-228A13D77159}"/>
    <pc:docChg chg="delSld">
      <pc:chgData name="Talha Ahmad" userId="S::talha.ahmad@addo.ai::1ad88ddb-c543-40d6-b47d-4484371faeab" providerId="AD" clId="Web-{6CB46BDE-8E60-15B6-3C02-228A13D77159}" dt="2024-05-24T09:17:08.178" v="0"/>
      <pc:docMkLst>
        <pc:docMk/>
      </pc:docMkLst>
      <pc:sldChg chg="del">
        <pc:chgData name="Talha Ahmad" userId="S::talha.ahmad@addo.ai::1ad88ddb-c543-40d6-b47d-4484371faeab" providerId="AD" clId="Web-{6CB46BDE-8E60-15B6-3C02-228A13D77159}" dt="2024-05-24T09:17:08.178" v="0"/>
        <pc:sldMkLst>
          <pc:docMk/>
          <pc:sldMk cId="0" sldId="279"/>
        </pc:sldMkLst>
      </pc:sldChg>
    </pc:docChg>
  </pc:docChgLst>
  <pc:docChgLst>
    <pc:chgData name="Talha Ahmad" userId="S::talha.ahmad@addo.ai::1ad88ddb-c543-40d6-b47d-4484371faeab" providerId="AD" clId="Web-{35DC96DD-6969-498A-E6A8-F51C41A0BB69}"/>
    <pc:docChg chg="modSld">
      <pc:chgData name="Talha Ahmad" userId="S::talha.ahmad@addo.ai::1ad88ddb-c543-40d6-b47d-4484371faeab" providerId="AD" clId="Web-{35DC96DD-6969-498A-E6A8-F51C41A0BB69}" dt="2024-07-11T11:26:06.182" v="20" actId="20577"/>
      <pc:docMkLst>
        <pc:docMk/>
      </pc:docMkLst>
      <pc:sldChg chg="modSp">
        <pc:chgData name="Talha Ahmad" userId="S::talha.ahmad@addo.ai::1ad88ddb-c543-40d6-b47d-4484371faeab" providerId="AD" clId="Web-{35DC96DD-6969-498A-E6A8-F51C41A0BB69}" dt="2024-07-11T11:26:06.182" v="20" actId="20577"/>
        <pc:sldMkLst>
          <pc:docMk/>
          <pc:sldMk cId="784565089" sldId="286"/>
        </pc:sldMkLst>
        <pc:spChg chg="mod">
          <ac:chgData name="Talha Ahmad" userId="S::talha.ahmad@addo.ai::1ad88ddb-c543-40d6-b47d-4484371faeab" providerId="AD" clId="Web-{35DC96DD-6969-498A-E6A8-F51C41A0BB69}" dt="2024-07-11T11:26:06.182" v="20" actId="20577"/>
          <ac:spMkLst>
            <pc:docMk/>
            <pc:sldMk cId="784565089" sldId="286"/>
            <ac:spMk id="3" creationId="{2C292F2E-08DD-06BE-A73A-680C16A521E5}"/>
          </ac:spMkLst>
        </pc:spChg>
      </pc:sldChg>
    </pc:docChg>
  </pc:docChgLst>
  <pc:docChgLst>
    <pc:chgData name="Talha Ahmad" userId="S::talha.ahmad@addo.ai::1ad88ddb-c543-40d6-b47d-4484371faeab" providerId="AD" clId="Web-{FC2EA90B-8383-4EA5-EC7E-901D75CFDE37}"/>
    <pc:docChg chg="addSld delSld modSld sldOrd">
      <pc:chgData name="Talha Ahmad" userId="S::talha.ahmad@addo.ai::1ad88ddb-c543-40d6-b47d-4484371faeab" providerId="AD" clId="Web-{FC2EA90B-8383-4EA5-EC7E-901D75CFDE37}" dt="2024-05-27T12:41:00.381" v="1960" actId="20577"/>
      <pc:docMkLst>
        <pc:docMk/>
      </pc:docMkLst>
      <pc:sldChg chg="del">
        <pc:chgData name="Talha Ahmad" userId="S::talha.ahmad@addo.ai::1ad88ddb-c543-40d6-b47d-4484371faeab" providerId="AD" clId="Web-{FC2EA90B-8383-4EA5-EC7E-901D75CFDE37}" dt="2024-05-27T10:09:18.706" v="1899"/>
        <pc:sldMkLst>
          <pc:docMk/>
          <pc:sldMk cId="0" sldId="256"/>
        </pc:sldMkLst>
      </pc:sldChg>
      <pc:sldChg chg="modSp del">
        <pc:chgData name="Talha Ahmad" userId="S::talha.ahmad@addo.ai::1ad88ddb-c543-40d6-b47d-4484371faeab" providerId="AD" clId="Web-{FC2EA90B-8383-4EA5-EC7E-901D75CFDE37}" dt="2024-05-27T12:40:45.115" v="1958"/>
        <pc:sldMkLst>
          <pc:docMk/>
          <pc:sldMk cId="0" sldId="257"/>
        </pc:sldMkLst>
        <pc:spChg chg="mod">
          <ac:chgData name="Talha Ahmad" userId="S::talha.ahmad@addo.ai::1ad88ddb-c543-40d6-b47d-4484371faeab" providerId="AD" clId="Web-{FC2EA90B-8383-4EA5-EC7E-901D75CFDE37}" dt="2024-05-27T08:53:10.445" v="1885" actId="20577"/>
          <ac:spMkLst>
            <pc:docMk/>
            <pc:sldMk cId="0" sldId="257"/>
            <ac:spMk id="60" creationId="{00000000-0000-0000-0000-000000000000}"/>
          </ac:spMkLst>
        </pc:spChg>
      </pc:sldChg>
      <pc:sldChg chg="del">
        <pc:chgData name="Talha Ahmad" userId="S::talha.ahmad@addo.ai::1ad88ddb-c543-40d6-b47d-4484371faeab" providerId="AD" clId="Web-{FC2EA90B-8383-4EA5-EC7E-901D75CFDE37}" dt="2024-05-27T12:40:45.115" v="1957"/>
        <pc:sldMkLst>
          <pc:docMk/>
          <pc:sldMk cId="0" sldId="258"/>
        </pc:sldMkLst>
      </pc:sldChg>
      <pc:sldChg chg="modSp del">
        <pc:chgData name="Talha Ahmad" userId="S::talha.ahmad@addo.ai::1ad88ddb-c543-40d6-b47d-4484371faeab" providerId="AD" clId="Web-{FC2EA90B-8383-4EA5-EC7E-901D75CFDE37}" dt="2024-05-27T12:40:45.115" v="1956"/>
        <pc:sldMkLst>
          <pc:docMk/>
          <pc:sldMk cId="0" sldId="259"/>
        </pc:sldMkLst>
        <pc:spChg chg="mod">
          <ac:chgData name="Talha Ahmad" userId="S::talha.ahmad@addo.ai::1ad88ddb-c543-40d6-b47d-4484371faeab" providerId="AD" clId="Web-{FC2EA90B-8383-4EA5-EC7E-901D75CFDE37}" dt="2024-05-27T08:55:43.059" v="1898" actId="20577"/>
          <ac:spMkLst>
            <pc:docMk/>
            <pc:sldMk cId="0" sldId="259"/>
            <ac:spMk id="74" creationId="{00000000-0000-0000-0000-000000000000}"/>
          </ac:spMkLst>
        </pc:spChg>
      </pc:sldChg>
      <pc:sldChg chg="del">
        <pc:chgData name="Talha Ahmad" userId="S::talha.ahmad@addo.ai::1ad88ddb-c543-40d6-b47d-4484371faeab" providerId="AD" clId="Web-{FC2EA90B-8383-4EA5-EC7E-901D75CFDE37}" dt="2024-05-27T12:40:45.115" v="1954"/>
        <pc:sldMkLst>
          <pc:docMk/>
          <pc:sldMk cId="0" sldId="260"/>
        </pc:sldMkLst>
      </pc:sldChg>
      <pc:sldChg chg="add del">
        <pc:chgData name="Talha Ahmad" userId="S::talha.ahmad@addo.ai::1ad88ddb-c543-40d6-b47d-4484371faeab" providerId="AD" clId="Web-{FC2EA90B-8383-4EA5-EC7E-901D75CFDE37}" dt="2024-05-27T08:04:14.381" v="1874"/>
        <pc:sldMkLst>
          <pc:docMk/>
          <pc:sldMk cId="0" sldId="261"/>
        </pc:sldMkLst>
      </pc:sldChg>
      <pc:sldChg chg="add del">
        <pc:chgData name="Talha Ahmad" userId="S::talha.ahmad@addo.ai::1ad88ddb-c543-40d6-b47d-4484371faeab" providerId="AD" clId="Web-{FC2EA90B-8383-4EA5-EC7E-901D75CFDE37}" dt="2024-05-27T08:04:22.193" v="1877"/>
        <pc:sldMkLst>
          <pc:docMk/>
          <pc:sldMk cId="0" sldId="262"/>
        </pc:sldMkLst>
      </pc:sldChg>
      <pc:sldChg chg="add del">
        <pc:chgData name="Talha Ahmad" userId="S::talha.ahmad@addo.ai::1ad88ddb-c543-40d6-b47d-4484371faeab" providerId="AD" clId="Web-{FC2EA90B-8383-4EA5-EC7E-901D75CFDE37}" dt="2024-05-27T08:04:22.193" v="1878"/>
        <pc:sldMkLst>
          <pc:docMk/>
          <pc:sldMk cId="0" sldId="263"/>
        </pc:sldMkLst>
      </pc:sldChg>
      <pc:sldChg chg="add del">
        <pc:chgData name="Talha Ahmad" userId="S::talha.ahmad@addo.ai::1ad88ddb-c543-40d6-b47d-4484371faeab" providerId="AD" clId="Web-{FC2EA90B-8383-4EA5-EC7E-901D75CFDE37}" dt="2024-05-27T07:52:54.263" v="1436"/>
        <pc:sldMkLst>
          <pc:docMk/>
          <pc:sldMk cId="0" sldId="264"/>
        </pc:sldMkLst>
      </pc:sldChg>
      <pc:sldChg chg="add del">
        <pc:chgData name="Talha Ahmad" userId="S::talha.ahmad@addo.ai::1ad88ddb-c543-40d6-b47d-4484371faeab" providerId="AD" clId="Web-{FC2EA90B-8383-4EA5-EC7E-901D75CFDE37}" dt="2024-05-27T07:52:54.279" v="1437"/>
        <pc:sldMkLst>
          <pc:docMk/>
          <pc:sldMk cId="0" sldId="265"/>
        </pc:sldMkLst>
      </pc:sldChg>
      <pc:sldChg chg="add del">
        <pc:chgData name="Talha Ahmad" userId="S::talha.ahmad@addo.ai::1ad88ddb-c543-40d6-b47d-4484371faeab" providerId="AD" clId="Web-{FC2EA90B-8383-4EA5-EC7E-901D75CFDE37}" dt="2024-05-27T07:52:54.279" v="1438"/>
        <pc:sldMkLst>
          <pc:docMk/>
          <pc:sldMk cId="0" sldId="266"/>
        </pc:sldMkLst>
      </pc:sldChg>
      <pc:sldChg chg="add del">
        <pc:chgData name="Talha Ahmad" userId="S::talha.ahmad@addo.ai::1ad88ddb-c543-40d6-b47d-4484371faeab" providerId="AD" clId="Web-{FC2EA90B-8383-4EA5-EC7E-901D75CFDE37}" dt="2024-05-27T07:52:54.295" v="1439"/>
        <pc:sldMkLst>
          <pc:docMk/>
          <pc:sldMk cId="0" sldId="267"/>
        </pc:sldMkLst>
      </pc:sldChg>
      <pc:sldChg chg="add del">
        <pc:chgData name="Talha Ahmad" userId="S::talha.ahmad@addo.ai::1ad88ddb-c543-40d6-b47d-4484371faeab" providerId="AD" clId="Web-{FC2EA90B-8383-4EA5-EC7E-901D75CFDE37}" dt="2024-05-27T12:40:45.115" v="1955"/>
        <pc:sldMkLst>
          <pc:docMk/>
          <pc:sldMk cId="0" sldId="268"/>
        </pc:sldMkLst>
      </pc:sldChg>
      <pc:sldChg chg="add del">
        <pc:chgData name="Talha Ahmad" userId="S::talha.ahmad@addo.ai::1ad88ddb-c543-40d6-b47d-4484371faeab" providerId="AD" clId="Web-{FC2EA90B-8383-4EA5-EC7E-901D75CFDE37}" dt="2024-05-27T07:52:54.310" v="1441"/>
        <pc:sldMkLst>
          <pc:docMk/>
          <pc:sldMk cId="0" sldId="269"/>
        </pc:sldMkLst>
      </pc:sldChg>
      <pc:sldChg chg="add del">
        <pc:chgData name="Talha Ahmad" userId="S::talha.ahmad@addo.ai::1ad88ddb-c543-40d6-b47d-4484371faeab" providerId="AD" clId="Web-{FC2EA90B-8383-4EA5-EC7E-901D75CFDE37}" dt="2024-05-27T07:52:54.310" v="1442"/>
        <pc:sldMkLst>
          <pc:docMk/>
          <pc:sldMk cId="0" sldId="270"/>
        </pc:sldMkLst>
      </pc:sldChg>
      <pc:sldChg chg="add del">
        <pc:chgData name="Talha Ahmad" userId="S::talha.ahmad@addo.ai::1ad88ddb-c543-40d6-b47d-4484371faeab" providerId="AD" clId="Web-{FC2EA90B-8383-4EA5-EC7E-901D75CFDE37}" dt="2024-05-27T07:52:54.326" v="1443"/>
        <pc:sldMkLst>
          <pc:docMk/>
          <pc:sldMk cId="0" sldId="271"/>
        </pc:sldMkLst>
      </pc:sldChg>
      <pc:sldChg chg="add del">
        <pc:chgData name="Talha Ahmad" userId="S::talha.ahmad@addo.ai::1ad88ddb-c543-40d6-b47d-4484371faeab" providerId="AD" clId="Web-{FC2EA90B-8383-4EA5-EC7E-901D75CFDE37}" dt="2024-05-27T07:52:54.341" v="1444"/>
        <pc:sldMkLst>
          <pc:docMk/>
          <pc:sldMk cId="0" sldId="272"/>
        </pc:sldMkLst>
      </pc:sldChg>
      <pc:sldChg chg="add del">
        <pc:chgData name="Talha Ahmad" userId="S::talha.ahmad@addo.ai::1ad88ddb-c543-40d6-b47d-4484371faeab" providerId="AD" clId="Web-{FC2EA90B-8383-4EA5-EC7E-901D75CFDE37}" dt="2024-05-27T07:52:54.341" v="1445"/>
        <pc:sldMkLst>
          <pc:docMk/>
          <pc:sldMk cId="0" sldId="273"/>
        </pc:sldMkLst>
      </pc:sldChg>
      <pc:sldChg chg="add del">
        <pc:chgData name="Talha Ahmad" userId="S::talha.ahmad@addo.ai::1ad88ddb-c543-40d6-b47d-4484371faeab" providerId="AD" clId="Web-{FC2EA90B-8383-4EA5-EC7E-901D75CFDE37}" dt="2024-05-27T07:52:54.357" v="1446"/>
        <pc:sldMkLst>
          <pc:docMk/>
          <pc:sldMk cId="0" sldId="274"/>
        </pc:sldMkLst>
      </pc:sldChg>
      <pc:sldChg chg="add del">
        <pc:chgData name="Talha Ahmad" userId="S::talha.ahmad@addo.ai::1ad88ddb-c543-40d6-b47d-4484371faeab" providerId="AD" clId="Web-{FC2EA90B-8383-4EA5-EC7E-901D75CFDE37}" dt="2024-05-27T07:52:54.357" v="1447"/>
        <pc:sldMkLst>
          <pc:docMk/>
          <pc:sldMk cId="0" sldId="275"/>
        </pc:sldMkLst>
      </pc:sldChg>
      <pc:sldChg chg="add del">
        <pc:chgData name="Talha Ahmad" userId="S::talha.ahmad@addo.ai::1ad88ddb-c543-40d6-b47d-4484371faeab" providerId="AD" clId="Web-{FC2EA90B-8383-4EA5-EC7E-901D75CFDE37}" dt="2024-05-27T07:52:54.373" v="1448"/>
        <pc:sldMkLst>
          <pc:docMk/>
          <pc:sldMk cId="0" sldId="276"/>
        </pc:sldMkLst>
      </pc:sldChg>
      <pc:sldChg chg="new del">
        <pc:chgData name="Talha Ahmad" userId="S::talha.ahmad@addo.ai::1ad88ddb-c543-40d6-b47d-4484371faeab" providerId="AD" clId="Web-{FC2EA90B-8383-4EA5-EC7E-901D75CFDE37}" dt="2024-05-27T06:44:48.996" v="2"/>
        <pc:sldMkLst>
          <pc:docMk/>
          <pc:sldMk cId="3157375140" sldId="279"/>
        </pc:sldMkLst>
      </pc:sldChg>
      <pc:sldChg chg="addSp modSp new">
        <pc:chgData name="Talha Ahmad" userId="S::talha.ahmad@addo.ai::1ad88ddb-c543-40d6-b47d-4484371faeab" providerId="AD" clId="Web-{FC2EA90B-8383-4EA5-EC7E-901D75CFDE37}" dt="2024-05-27T07:00:23.857" v="17" actId="20577"/>
        <pc:sldMkLst>
          <pc:docMk/>
          <pc:sldMk cId="4110937823" sldId="280"/>
        </pc:sldMkLst>
        <pc:spChg chg="mod">
          <ac:chgData name="Talha Ahmad" userId="S::talha.ahmad@addo.ai::1ad88ddb-c543-40d6-b47d-4484371faeab" providerId="AD" clId="Web-{FC2EA90B-8383-4EA5-EC7E-901D75CFDE37}" dt="2024-05-27T07:00:23.857" v="17" actId="20577"/>
          <ac:spMkLst>
            <pc:docMk/>
            <pc:sldMk cId="4110937823" sldId="280"/>
            <ac:spMk id="2" creationId="{0A017969-F04C-4C2C-A8E4-5DEB600476F3}"/>
          </ac:spMkLst>
        </pc:spChg>
        <pc:picChg chg="add mod">
          <ac:chgData name="Talha Ahmad" userId="S::talha.ahmad@addo.ai::1ad88ddb-c543-40d6-b47d-4484371faeab" providerId="AD" clId="Web-{FC2EA90B-8383-4EA5-EC7E-901D75CFDE37}" dt="2024-05-27T06:45:03.966" v="5" actId="1076"/>
          <ac:picMkLst>
            <pc:docMk/>
            <pc:sldMk cId="4110937823" sldId="280"/>
            <ac:picMk id="3" creationId="{027C5EAC-F2E8-B49F-DC8E-856E0675647B}"/>
          </ac:picMkLst>
        </pc:picChg>
      </pc:sldChg>
      <pc:sldChg chg="new del">
        <pc:chgData name="Talha Ahmad" userId="S::talha.ahmad@addo.ai::1ad88ddb-c543-40d6-b47d-4484371faeab" providerId="AD" clId="Web-{FC2EA90B-8383-4EA5-EC7E-901D75CFDE37}" dt="2024-05-27T07:04:18.896" v="21"/>
        <pc:sldMkLst>
          <pc:docMk/>
          <pc:sldMk cId="2531768923" sldId="281"/>
        </pc:sldMkLst>
      </pc:sldChg>
      <pc:sldChg chg="modSp new ord">
        <pc:chgData name="Talha Ahmad" userId="S::talha.ahmad@addo.ai::1ad88ddb-c543-40d6-b47d-4484371faeab" providerId="AD" clId="Web-{FC2EA90B-8383-4EA5-EC7E-901D75CFDE37}" dt="2024-05-27T07:10:18.909" v="429" actId="20577"/>
        <pc:sldMkLst>
          <pc:docMk/>
          <pc:sldMk cId="3914990017" sldId="282"/>
        </pc:sldMkLst>
        <pc:spChg chg="mod">
          <ac:chgData name="Talha Ahmad" userId="S::talha.ahmad@addo.ai::1ad88ddb-c543-40d6-b47d-4484371faeab" providerId="AD" clId="Web-{FC2EA90B-8383-4EA5-EC7E-901D75CFDE37}" dt="2024-05-27T07:04:43.116" v="37" actId="20577"/>
          <ac:spMkLst>
            <pc:docMk/>
            <pc:sldMk cId="3914990017" sldId="282"/>
            <ac:spMk id="2" creationId="{6741DE79-2967-4601-8D4F-11308C3C672A}"/>
          </ac:spMkLst>
        </pc:spChg>
        <pc:spChg chg="mod">
          <ac:chgData name="Talha Ahmad" userId="S::talha.ahmad@addo.ai::1ad88ddb-c543-40d6-b47d-4484371faeab" providerId="AD" clId="Web-{FC2EA90B-8383-4EA5-EC7E-901D75CFDE37}" dt="2024-05-27T07:10:18.909" v="429" actId="20577"/>
          <ac:spMkLst>
            <pc:docMk/>
            <pc:sldMk cId="3914990017" sldId="282"/>
            <ac:spMk id="3" creationId="{A2ED36C6-ACF0-976F-DCCB-5F3C8ECF0A2C}"/>
          </ac:spMkLst>
        </pc:spChg>
      </pc:sldChg>
      <pc:sldChg chg="modSp new">
        <pc:chgData name="Talha Ahmad" userId="S::talha.ahmad@addo.ai::1ad88ddb-c543-40d6-b47d-4484371faeab" providerId="AD" clId="Web-{FC2EA90B-8383-4EA5-EC7E-901D75CFDE37}" dt="2024-05-27T10:09:37.831" v="1902" actId="20577"/>
        <pc:sldMkLst>
          <pc:docMk/>
          <pc:sldMk cId="1073587781" sldId="283"/>
        </pc:sldMkLst>
        <pc:spChg chg="mod">
          <ac:chgData name="Talha Ahmad" userId="S::talha.ahmad@addo.ai::1ad88ddb-c543-40d6-b47d-4484371faeab" providerId="AD" clId="Web-{FC2EA90B-8383-4EA5-EC7E-901D75CFDE37}" dt="2024-05-27T07:10:29.581" v="443" actId="20577"/>
          <ac:spMkLst>
            <pc:docMk/>
            <pc:sldMk cId="1073587781" sldId="283"/>
            <ac:spMk id="2" creationId="{18BA9CDE-0C0D-7F97-E837-393F171E4FB7}"/>
          </ac:spMkLst>
        </pc:spChg>
        <pc:spChg chg="mod">
          <ac:chgData name="Talha Ahmad" userId="S::talha.ahmad@addo.ai::1ad88ddb-c543-40d6-b47d-4484371faeab" providerId="AD" clId="Web-{FC2EA90B-8383-4EA5-EC7E-901D75CFDE37}" dt="2024-05-27T10:09:37.831" v="1902" actId="20577"/>
          <ac:spMkLst>
            <pc:docMk/>
            <pc:sldMk cId="1073587781" sldId="283"/>
            <ac:spMk id="3" creationId="{667E26FD-A20F-D3A3-557E-99B7FDD50236}"/>
          </ac:spMkLst>
        </pc:spChg>
      </pc:sldChg>
      <pc:sldChg chg="modSp new">
        <pc:chgData name="Talha Ahmad" userId="S::talha.ahmad@addo.ai::1ad88ddb-c543-40d6-b47d-4484371faeab" providerId="AD" clId="Web-{FC2EA90B-8383-4EA5-EC7E-901D75CFDE37}" dt="2024-05-27T07:37:47.419" v="1019" actId="20577"/>
        <pc:sldMkLst>
          <pc:docMk/>
          <pc:sldMk cId="2236064693" sldId="284"/>
        </pc:sldMkLst>
        <pc:spChg chg="mod">
          <ac:chgData name="Talha Ahmad" userId="S::talha.ahmad@addo.ai::1ad88ddb-c543-40d6-b47d-4484371faeab" providerId="AD" clId="Web-{FC2EA90B-8383-4EA5-EC7E-901D75CFDE37}" dt="2024-05-27T07:16:32.937" v="647" actId="20577"/>
          <ac:spMkLst>
            <pc:docMk/>
            <pc:sldMk cId="2236064693" sldId="284"/>
            <ac:spMk id="2" creationId="{8793206F-FB64-7609-E142-C7A96642FC80}"/>
          </ac:spMkLst>
        </pc:spChg>
        <pc:spChg chg="mod">
          <ac:chgData name="Talha Ahmad" userId="S::talha.ahmad@addo.ai::1ad88ddb-c543-40d6-b47d-4484371faeab" providerId="AD" clId="Web-{FC2EA90B-8383-4EA5-EC7E-901D75CFDE37}" dt="2024-05-27T07:37:47.419" v="1019" actId="20577"/>
          <ac:spMkLst>
            <pc:docMk/>
            <pc:sldMk cId="2236064693" sldId="284"/>
            <ac:spMk id="3" creationId="{741F87C6-8F7E-4C80-263A-D2E1CA085FFB}"/>
          </ac:spMkLst>
        </pc:spChg>
      </pc:sldChg>
      <pc:sldChg chg="modSp new del">
        <pc:chgData name="Talha Ahmad" userId="S::talha.ahmad@addo.ai::1ad88ddb-c543-40d6-b47d-4484371faeab" providerId="AD" clId="Web-{FC2EA90B-8383-4EA5-EC7E-901D75CFDE37}" dt="2024-05-27T07:53:16.717" v="1449"/>
        <pc:sldMkLst>
          <pc:docMk/>
          <pc:sldMk cId="597091607" sldId="285"/>
        </pc:sldMkLst>
        <pc:spChg chg="mod">
          <ac:chgData name="Talha Ahmad" userId="S::talha.ahmad@addo.ai::1ad88ddb-c543-40d6-b47d-4484371faeab" providerId="AD" clId="Web-{FC2EA90B-8383-4EA5-EC7E-901D75CFDE37}" dt="2024-05-27T07:47:13.830" v="1036" actId="20577"/>
          <ac:spMkLst>
            <pc:docMk/>
            <pc:sldMk cId="597091607" sldId="285"/>
            <ac:spMk id="2" creationId="{B7D034C0-0D9B-B100-C00E-384F31843AAB}"/>
          </ac:spMkLst>
        </pc:spChg>
        <pc:spChg chg="mod">
          <ac:chgData name="Talha Ahmad" userId="S::talha.ahmad@addo.ai::1ad88ddb-c543-40d6-b47d-4484371faeab" providerId="AD" clId="Web-{FC2EA90B-8383-4EA5-EC7E-901D75CFDE37}" dt="2024-05-27T07:50:56.728" v="1364" actId="20577"/>
          <ac:spMkLst>
            <pc:docMk/>
            <pc:sldMk cId="597091607" sldId="285"/>
            <ac:spMk id="3" creationId="{CE3DCE63-08CD-DA71-43B8-AE3B551A37B9}"/>
          </ac:spMkLst>
        </pc:spChg>
      </pc:sldChg>
      <pc:sldChg chg="modSp new del">
        <pc:chgData name="Talha Ahmad" userId="S::talha.ahmad@addo.ai::1ad88ddb-c543-40d6-b47d-4484371faeab" providerId="AD" clId="Web-{FC2EA90B-8383-4EA5-EC7E-901D75CFDE37}" dt="2024-05-27T07:43:20.932" v="1024"/>
        <pc:sldMkLst>
          <pc:docMk/>
          <pc:sldMk cId="3326777802" sldId="285"/>
        </pc:sldMkLst>
        <pc:spChg chg="mod">
          <ac:chgData name="Talha Ahmad" userId="S::talha.ahmad@addo.ai::1ad88ddb-c543-40d6-b47d-4484371faeab" providerId="AD" clId="Web-{FC2EA90B-8383-4EA5-EC7E-901D75CFDE37}" dt="2024-05-27T07:33:13.644" v="890" actId="20577"/>
          <ac:spMkLst>
            <pc:docMk/>
            <pc:sldMk cId="3326777802" sldId="285"/>
            <ac:spMk id="2" creationId="{FA832A31-9A48-6D02-2267-28E062531158}"/>
          </ac:spMkLst>
        </pc:spChg>
        <pc:spChg chg="mod ord">
          <ac:chgData name="Talha Ahmad" userId="S::talha.ahmad@addo.ai::1ad88ddb-c543-40d6-b47d-4484371faeab" providerId="AD" clId="Web-{FC2EA90B-8383-4EA5-EC7E-901D75CFDE37}" dt="2024-05-27T07:41:35.849" v="1023" actId="20577"/>
          <ac:spMkLst>
            <pc:docMk/>
            <pc:sldMk cId="3326777802" sldId="285"/>
            <ac:spMk id="3" creationId="{FC9C28BF-EAC0-B602-330D-21D72562E420}"/>
          </ac:spMkLst>
        </pc:spChg>
      </pc:sldChg>
      <pc:sldChg chg="addSp delSp modSp new">
        <pc:chgData name="Talha Ahmad" userId="S::talha.ahmad@addo.ai::1ad88ddb-c543-40d6-b47d-4484371faeab" providerId="AD" clId="Web-{FC2EA90B-8383-4EA5-EC7E-901D75CFDE37}" dt="2024-05-27T07:57:25.132" v="1594" actId="20577"/>
        <pc:sldMkLst>
          <pc:docMk/>
          <pc:sldMk cId="784565089" sldId="286"/>
        </pc:sldMkLst>
        <pc:spChg chg="mod">
          <ac:chgData name="Talha Ahmad" userId="S::talha.ahmad@addo.ai::1ad88ddb-c543-40d6-b47d-4484371faeab" providerId="AD" clId="Web-{FC2EA90B-8383-4EA5-EC7E-901D75CFDE37}" dt="2024-05-27T07:51:26.510" v="1384" actId="20577"/>
          <ac:spMkLst>
            <pc:docMk/>
            <pc:sldMk cId="784565089" sldId="286"/>
            <ac:spMk id="2" creationId="{08FAFE2F-DFD2-B78E-749C-EB9023F1D655}"/>
          </ac:spMkLst>
        </pc:spChg>
        <pc:spChg chg="mod">
          <ac:chgData name="Talha Ahmad" userId="S::talha.ahmad@addo.ai::1ad88ddb-c543-40d6-b47d-4484371faeab" providerId="AD" clId="Web-{FC2EA90B-8383-4EA5-EC7E-901D75CFDE37}" dt="2024-05-27T07:57:25.132" v="1594" actId="20577"/>
          <ac:spMkLst>
            <pc:docMk/>
            <pc:sldMk cId="784565089" sldId="286"/>
            <ac:spMk id="3" creationId="{2C292F2E-08DD-06BE-A73A-680C16A521E5}"/>
          </ac:spMkLst>
        </pc:spChg>
        <pc:spChg chg="add del">
          <ac:chgData name="Talha Ahmad" userId="S::talha.ahmad@addo.ai::1ad88ddb-c543-40d6-b47d-4484371faeab" providerId="AD" clId="Web-{FC2EA90B-8383-4EA5-EC7E-901D75CFDE37}" dt="2024-05-27T07:54:09.750" v="1454"/>
          <ac:spMkLst>
            <pc:docMk/>
            <pc:sldMk cId="784565089" sldId="286"/>
            <ac:spMk id="4" creationId="{D1C7F265-30EB-ECCD-927C-A1B88030CFBC}"/>
          </ac:spMkLst>
        </pc:spChg>
      </pc:sldChg>
      <pc:sldChg chg="modSp new">
        <pc:chgData name="Talha Ahmad" userId="S::talha.ahmad@addo.ai::1ad88ddb-c543-40d6-b47d-4484371faeab" providerId="AD" clId="Web-{FC2EA90B-8383-4EA5-EC7E-901D75CFDE37}" dt="2024-05-27T12:41:00.381" v="1960" actId="20577"/>
        <pc:sldMkLst>
          <pc:docMk/>
          <pc:sldMk cId="3012732062" sldId="287"/>
        </pc:sldMkLst>
        <pc:spChg chg="mod">
          <ac:chgData name="Talha Ahmad" userId="S::talha.ahmad@addo.ai::1ad88ddb-c543-40d6-b47d-4484371faeab" providerId="AD" clId="Web-{FC2EA90B-8383-4EA5-EC7E-901D75CFDE37}" dt="2024-05-27T07:59:29.215" v="1802" actId="20577"/>
          <ac:spMkLst>
            <pc:docMk/>
            <pc:sldMk cId="3012732062" sldId="287"/>
            <ac:spMk id="2" creationId="{B3113935-56AA-F8D6-F954-55A513FFFB75}"/>
          </ac:spMkLst>
        </pc:spChg>
        <pc:spChg chg="mod">
          <ac:chgData name="Talha Ahmad" userId="S::talha.ahmad@addo.ai::1ad88ddb-c543-40d6-b47d-4484371faeab" providerId="AD" clId="Web-{FC2EA90B-8383-4EA5-EC7E-901D75CFDE37}" dt="2024-05-27T12:41:00.381" v="1960" actId="20577"/>
          <ac:spMkLst>
            <pc:docMk/>
            <pc:sldMk cId="3012732062" sldId="287"/>
            <ac:spMk id="3" creationId="{FCB52922-1D92-C9CA-10DD-583D18C28752}"/>
          </ac:spMkLst>
        </pc:spChg>
      </pc:sldChg>
      <pc:sldChg chg="modSp new">
        <pc:chgData name="Talha Ahmad" userId="S::talha.ahmad@addo.ai::1ad88ddb-c543-40d6-b47d-4484371faeab" providerId="AD" clId="Web-{FC2EA90B-8383-4EA5-EC7E-901D75CFDE37}" dt="2024-05-27T10:33:03.031" v="1953" actId="20577"/>
        <pc:sldMkLst>
          <pc:docMk/>
          <pc:sldMk cId="954912368" sldId="288"/>
        </pc:sldMkLst>
        <pc:spChg chg="mod">
          <ac:chgData name="Talha Ahmad" userId="S::talha.ahmad@addo.ai::1ad88ddb-c543-40d6-b47d-4484371faeab" providerId="AD" clId="Web-{FC2EA90B-8383-4EA5-EC7E-901D75CFDE37}" dt="2024-05-27T10:30:34.071" v="1910" actId="20577"/>
          <ac:spMkLst>
            <pc:docMk/>
            <pc:sldMk cId="954912368" sldId="288"/>
            <ac:spMk id="2" creationId="{A07E7170-7033-0450-1B50-46305097FB14}"/>
          </ac:spMkLst>
        </pc:spChg>
        <pc:spChg chg="mod">
          <ac:chgData name="Talha Ahmad" userId="S::talha.ahmad@addo.ai::1ad88ddb-c543-40d6-b47d-4484371faeab" providerId="AD" clId="Web-{FC2EA90B-8383-4EA5-EC7E-901D75CFDE37}" dt="2024-05-27T10:33:03.031" v="1953" actId="20577"/>
          <ac:spMkLst>
            <pc:docMk/>
            <pc:sldMk cId="954912368" sldId="288"/>
            <ac:spMk id="3" creationId="{6A665C82-E727-2F5A-3B47-ED8B6EE35B42}"/>
          </ac:spMkLst>
        </pc:spChg>
      </pc:sldChg>
      <pc:sldChg chg="modSp new del">
        <pc:chgData name="Talha Ahmad" userId="S::talha.ahmad@addo.ai::1ad88ddb-c543-40d6-b47d-4484371faeab" providerId="AD" clId="Web-{FC2EA90B-8383-4EA5-EC7E-901D75CFDE37}" dt="2024-05-27T08:02:19.127" v="1852"/>
        <pc:sldMkLst>
          <pc:docMk/>
          <pc:sldMk cId="1466843859" sldId="288"/>
        </pc:sldMkLst>
        <pc:spChg chg="mod">
          <ac:chgData name="Talha Ahmad" userId="S::talha.ahmad@addo.ai::1ad88ddb-c543-40d6-b47d-4484371faeab" providerId="AD" clId="Web-{FC2EA90B-8383-4EA5-EC7E-901D75CFDE37}" dt="2024-05-27T08:01:13.343" v="1816" actId="20577"/>
          <ac:spMkLst>
            <pc:docMk/>
            <pc:sldMk cId="1466843859" sldId="288"/>
            <ac:spMk id="2" creationId="{20967A00-020A-F1CB-2664-8463F1A66C65}"/>
          </ac:spMkLst>
        </pc:spChg>
      </pc:sldChg>
    </pc:docChg>
  </pc:docChgLst>
</pc:chgInfo>
</file>

<file path=ppt/media/image1.jpeg>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327b14f3f3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327b14f3f3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27b14f3f3_0_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327b14f3f3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27b14f3f3_0_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27b14f3f3_0_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327b14f3f3_0_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1327b14f3f3_0_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327b14f3f3_0_10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327b14f3f3_0_10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327b14f3f3_0_1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327b14f3f3_0_1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327b14f3f3_0_10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1327b14f3f3_0_1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327b14f3f3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327b14f3f3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327b14f3f3_0_1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327b14f3f3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1327b14f3f3_0_10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1327b14f3f3_0_10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1327b14f3f3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327b14f3f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327b14f3f3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1327b14f3f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1327b14f3f3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1327b14f3f3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327b14f3f3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327b14f3f3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327b14f3f3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327b14f3f3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327b14f3f3_0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327b14f3f3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1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gif"/></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deap.readthedocs.io/en/master/index.html"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hyperlink" Target="https://pygad.readthedocs.io/en/latest/" TargetMode="External"/><Relationship Id="rId4" Type="http://schemas.openxmlformats.org/officeDocument/2006/relationships/hyperlink" Target="https://pymoo.org/index.html"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towardsdatascience.com/an-illustrated-guide-to-genetic-algorithm-ec5615c9ebe" TargetMode="External"/><Relationship Id="rId7" Type="http://schemas.openxmlformats.org/officeDocument/2006/relationships/hyperlink" Target="https://analyticsindiamag.com/10-real-life-applications-of-genetic-optimization/"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hyperlink" Target="https://machinelearningmastery.com/differential-evolution-global-optimization-with-python/" TargetMode="External"/><Relationship Id="rId5" Type="http://schemas.openxmlformats.org/officeDocument/2006/relationships/hyperlink" Target="https://towardsdatascience.com/introduction-to-evolutionary-algorithms-a8594b484ac" TargetMode="External"/><Relationship Id="rId4" Type="http://schemas.openxmlformats.org/officeDocument/2006/relationships/hyperlink" Target="https://www.toptal.com/algorithms/genetic-algorithm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17969-F04C-4C2C-A8E4-5DEB600476F3}"/>
              </a:ext>
            </a:extLst>
          </p:cNvPr>
          <p:cNvSpPr>
            <a:spLocks noGrp="1"/>
          </p:cNvSpPr>
          <p:nvPr>
            <p:ph type="title"/>
          </p:nvPr>
        </p:nvSpPr>
        <p:spPr>
          <a:xfrm>
            <a:off x="228874" y="278981"/>
            <a:ext cx="8520600" cy="841800"/>
          </a:xfrm>
        </p:spPr>
        <p:txBody>
          <a:bodyPr/>
          <a:lstStyle/>
          <a:p>
            <a:r>
              <a:rPr lang="en-US"/>
              <a:t>Optimization</a:t>
            </a:r>
          </a:p>
        </p:txBody>
      </p:sp>
    </p:spTree>
    <p:extLst>
      <p:ext uri="{BB962C8B-B14F-4D97-AF65-F5344CB8AC3E}">
        <p14:creationId xmlns:p14="http://schemas.microsoft.com/office/powerpoint/2010/main" val="4110937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lnSpc>
                <a:spcPct val="105882"/>
              </a:lnSpc>
              <a:spcBef>
                <a:spcPts val="4000"/>
              </a:spcBef>
              <a:spcAft>
                <a:spcPts val="0"/>
              </a:spcAft>
              <a:buNone/>
            </a:pPr>
            <a:r>
              <a:rPr lang="en" sz="2500">
                <a:solidFill>
                  <a:srgbClr val="292929"/>
                </a:solidFill>
                <a:highlight>
                  <a:srgbClr val="FFFFFF"/>
                </a:highlight>
              </a:rPr>
              <a:t>Initialize Population</a:t>
            </a:r>
            <a:endParaRPr sz="2500"/>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solidFill>
                  <a:schemeClr val="dk1"/>
                </a:solidFill>
              </a:rPr>
              <a:t>Determine </a:t>
            </a:r>
            <a:endParaRPr sz="1400">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No of initial set of solution </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The length of chromosomes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Fitness function</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Fitness Value threshold</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No of generations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rgbClr val="292929"/>
                </a:solidFill>
                <a:highlight>
                  <a:srgbClr val="FFFFFF"/>
                </a:highlight>
              </a:rPr>
              <a:t>Value of the crossover probability  (used to generate new population)</a:t>
            </a:r>
            <a:endParaRPr sz="1400">
              <a:solidFill>
                <a:srgbClr val="292929"/>
              </a:solidFill>
              <a:highlight>
                <a:srgbClr val="FFFFFF"/>
              </a:highlight>
            </a:endParaRPr>
          </a:p>
          <a:p>
            <a:pPr marL="457200" lvl="0" indent="-317500" algn="l" rtl="0">
              <a:spcBef>
                <a:spcPts val="0"/>
              </a:spcBef>
              <a:spcAft>
                <a:spcPts val="0"/>
              </a:spcAft>
              <a:buClr>
                <a:schemeClr val="dk1"/>
              </a:buClr>
              <a:buSzPts val="1400"/>
              <a:buChar char="●"/>
            </a:pPr>
            <a:r>
              <a:rPr lang="en" sz="1400">
                <a:solidFill>
                  <a:srgbClr val="292929"/>
                </a:solidFill>
                <a:highlight>
                  <a:srgbClr val="FFFFFF"/>
                </a:highlight>
              </a:rPr>
              <a:t>Value of  mutation probability (used to generate new population)</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lnSpc>
                <a:spcPct val="105882"/>
              </a:lnSpc>
              <a:spcBef>
                <a:spcPts val="4000"/>
              </a:spcBef>
              <a:spcAft>
                <a:spcPts val="0"/>
              </a:spcAft>
              <a:buNone/>
            </a:pPr>
            <a:r>
              <a:rPr lang="en" sz="2500">
                <a:solidFill>
                  <a:srgbClr val="292929"/>
                </a:solidFill>
                <a:highlight>
                  <a:srgbClr val="FFFFFF"/>
                </a:highlight>
              </a:rPr>
              <a:t>Selection</a:t>
            </a:r>
            <a:endParaRPr sz="2500"/>
          </a:p>
        </p:txBody>
      </p:sp>
      <p:sp>
        <p:nvSpPr>
          <p:cNvPr id="139" name="Google Shape;13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chemeClr val="dk1"/>
              </a:buClr>
              <a:buSzPts val="1400"/>
              <a:buChar char="●"/>
            </a:pPr>
            <a:r>
              <a:rPr lang="en" sz="1400">
                <a:solidFill>
                  <a:schemeClr val="dk1"/>
                </a:solidFill>
              </a:rPr>
              <a:t>Parents are chosen for next generation</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Determine the no of pairs </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Selection methods</a:t>
            </a:r>
            <a:endParaRPr sz="1400">
              <a:solidFill>
                <a:schemeClr val="dk1"/>
              </a:solidFill>
              <a:highlight>
                <a:srgbClr val="FFFFFF"/>
              </a:highlight>
            </a:endParaRPr>
          </a:p>
          <a:p>
            <a:pPr marL="914400" lvl="1" indent="-317500" algn="l" rtl="0">
              <a:spcBef>
                <a:spcPts val="0"/>
              </a:spcBef>
              <a:spcAft>
                <a:spcPts val="0"/>
              </a:spcAft>
              <a:buClr>
                <a:schemeClr val="dk1"/>
              </a:buClr>
              <a:buSzPts val="1400"/>
              <a:buChar char="○"/>
            </a:pPr>
            <a:r>
              <a:rPr lang="en" sz="1400">
                <a:solidFill>
                  <a:schemeClr val="dk1"/>
                </a:solidFill>
                <a:highlight>
                  <a:srgbClr val="FFFFFF"/>
                </a:highlight>
              </a:rPr>
              <a:t>Random Selection </a:t>
            </a:r>
            <a:endParaRPr sz="1400">
              <a:solidFill>
                <a:schemeClr val="dk1"/>
              </a:solidFill>
              <a:highlight>
                <a:srgbClr val="FFFFFF"/>
              </a:highlight>
            </a:endParaRPr>
          </a:p>
          <a:p>
            <a:pPr marL="914400" lvl="1" indent="-317500" algn="l" rtl="0">
              <a:spcBef>
                <a:spcPts val="0"/>
              </a:spcBef>
              <a:spcAft>
                <a:spcPts val="0"/>
              </a:spcAft>
              <a:buClr>
                <a:schemeClr val="dk1"/>
              </a:buClr>
              <a:buSzPts val="1400"/>
              <a:buChar char="○"/>
            </a:pPr>
            <a:r>
              <a:rPr lang="en" sz="1400">
                <a:solidFill>
                  <a:schemeClr val="dk1"/>
                </a:solidFill>
                <a:highlight>
                  <a:srgbClr val="FFFFFF"/>
                </a:highlight>
              </a:rPr>
              <a:t>Tournament selection : based on fitness value </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 Selected pair of parents are also called mating pool</a:t>
            </a:r>
            <a:endParaRPr sz="1400">
              <a:solidFill>
                <a:schemeClr val="dk1"/>
              </a:solidFill>
              <a:highlight>
                <a:srgbClr val="FFFFFF"/>
              </a:highlight>
            </a:endParaRPr>
          </a:p>
          <a:p>
            <a:pPr marL="0" lvl="0" indent="0" algn="l" rtl="0">
              <a:spcBef>
                <a:spcPts val="1200"/>
              </a:spcBef>
              <a:spcAft>
                <a:spcPts val="0"/>
              </a:spcAft>
              <a:buNone/>
            </a:pPr>
            <a:endParaRPr sz="1400">
              <a:solidFill>
                <a:schemeClr val="dk1"/>
              </a:solidFill>
              <a:highlight>
                <a:srgbClr val="FFFFFF"/>
              </a:highlight>
            </a:endParaRPr>
          </a:p>
          <a:p>
            <a:pPr marL="0" lvl="0" indent="0" algn="l" rtl="0">
              <a:spcBef>
                <a:spcPts val="1200"/>
              </a:spcBef>
              <a:spcAft>
                <a:spcPts val="1200"/>
              </a:spcAft>
              <a:buNone/>
            </a:pPr>
            <a:endParaRPr sz="1400">
              <a:solidFill>
                <a:schemeClr val="dk1"/>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Cross Over</a:t>
            </a:r>
            <a:endParaRPr/>
          </a:p>
        </p:txBody>
      </p:sp>
      <p:sp>
        <p:nvSpPr>
          <p:cNvPr id="145" name="Google Shape;14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262D3D"/>
              </a:buClr>
              <a:buSzPts val="1400"/>
              <a:buChar char="●"/>
            </a:pPr>
            <a:r>
              <a:rPr lang="en" sz="1400">
                <a:solidFill>
                  <a:srgbClr val="262D3D"/>
                </a:solidFill>
                <a:highlight>
                  <a:srgbClr val="FFFFFF"/>
                </a:highlight>
              </a:rPr>
              <a:t>Make child chromosomes for new generation </a:t>
            </a:r>
            <a:endParaRPr sz="1400">
              <a:solidFill>
                <a:srgbClr val="262D3D"/>
              </a:solidFill>
              <a:highlight>
                <a:srgbClr val="FFFFFF"/>
              </a:highlight>
            </a:endParaRPr>
          </a:p>
          <a:p>
            <a:pPr marL="457200" lvl="0" indent="-317500" algn="l" rtl="0">
              <a:spcBef>
                <a:spcPts val="0"/>
              </a:spcBef>
              <a:spcAft>
                <a:spcPts val="0"/>
              </a:spcAft>
              <a:buClr>
                <a:srgbClr val="262D3D"/>
              </a:buClr>
              <a:buSzPts val="1400"/>
              <a:buChar char="●"/>
            </a:pPr>
            <a:r>
              <a:rPr lang="en" sz="1400">
                <a:solidFill>
                  <a:srgbClr val="262D3D"/>
                </a:solidFill>
                <a:highlight>
                  <a:srgbClr val="FFFFFF"/>
                </a:highlight>
              </a:rPr>
              <a:t>A pair of parents chromosomes is used to create two child chromosomes</a:t>
            </a:r>
            <a:endParaRPr sz="1400">
              <a:solidFill>
                <a:srgbClr val="262D3D"/>
              </a:solidFill>
              <a:highlight>
                <a:srgbClr val="FFFFFF"/>
              </a:highlight>
            </a:endParaRPr>
          </a:p>
          <a:p>
            <a:pPr marL="457200" lvl="0" indent="-317500" algn="l" rtl="0">
              <a:spcBef>
                <a:spcPts val="0"/>
              </a:spcBef>
              <a:spcAft>
                <a:spcPts val="0"/>
              </a:spcAft>
              <a:buClr>
                <a:srgbClr val="262D3D"/>
              </a:buClr>
              <a:buSzPts val="1400"/>
              <a:buChar char="●"/>
            </a:pPr>
            <a:r>
              <a:rPr lang="en" sz="1400">
                <a:solidFill>
                  <a:srgbClr val="262D3D"/>
                </a:solidFill>
                <a:highlight>
                  <a:srgbClr val="FFFFFF"/>
                </a:highlight>
              </a:rPr>
              <a:t>Approaches</a:t>
            </a:r>
            <a:endParaRPr sz="1400">
              <a:solidFill>
                <a:srgbClr val="262D3D"/>
              </a:solidFill>
              <a:highlight>
                <a:srgbClr val="FFFFFF"/>
              </a:highlight>
            </a:endParaRPr>
          </a:p>
          <a:p>
            <a:pPr marL="914400" lvl="1" indent="-317500" algn="l" rtl="0">
              <a:spcBef>
                <a:spcPts val="0"/>
              </a:spcBef>
              <a:spcAft>
                <a:spcPts val="0"/>
              </a:spcAft>
              <a:buClr>
                <a:srgbClr val="292929"/>
              </a:buClr>
              <a:buSzPts val="1400"/>
              <a:buChar char="○"/>
            </a:pPr>
            <a:r>
              <a:rPr lang="en">
                <a:solidFill>
                  <a:srgbClr val="292929"/>
                </a:solidFill>
                <a:highlight>
                  <a:srgbClr val="FFFFFF"/>
                </a:highlight>
              </a:rPr>
              <a:t>Generational: New chromosomes are made in the same number as the old chromosomes and the old population is replaced by the new population.</a:t>
            </a:r>
            <a:endParaRPr>
              <a:solidFill>
                <a:srgbClr val="292929"/>
              </a:solidFill>
              <a:highlight>
                <a:srgbClr val="FFFFFF"/>
              </a:highlight>
            </a:endParaRPr>
          </a:p>
          <a:p>
            <a:pPr marL="914400" lvl="1" indent="-317500" algn="l" rtl="0">
              <a:spcBef>
                <a:spcPts val="0"/>
              </a:spcBef>
              <a:spcAft>
                <a:spcPts val="0"/>
              </a:spcAft>
              <a:buClr>
                <a:srgbClr val="292929"/>
              </a:buClr>
              <a:buSzPts val="1400"/>
              <a:buChar char="○"/>
            </a:pPr>
            <a:r>
              <a:rPr lang="en">
                <a:solidFill>
                  <a:srgbClr val="292929"/>
                </a:solidFill>
                <a:highlight>
                  <a:srgbClr val="FFFFFF"/>
                </a:highlight>
              </a:rPr>
              <a:t>Steady-state: The number of new chromosomes made is not the same as the old chromosome, but only one or two. The new chromosome will replace the old chromosome.</a:t>
            </a:r>
            <a:endParaRPr>
              <a:solidFill>
                <a:srgbClr val="292929"/>
              </a:solidFill>
              <a:highlight>
                <a:srgbClr val="FFFFFF"/>
              </a:highlight>
            </a:endParaRPr>
          </a:p>
          <a:p>
            <a:pPr marL="457200" lvl="0" indent="-317500" algn="l" rtl="0">
              <a:spcBef>
                <a:spcPts val="0"/>
              </a:spcBef>
              <a:spcAft>
                <a:spcPts val="0"/>
              </a:spcAft>
              <a:buClr>
                <a:srgbClr val="292929"/>
              </a:buClr>
              <a:buSzPts val="1400"/>
              <a:buChar char="●"/>
            </a:pPr>
            <a:r>
              <a:rPr lang="en" sz="1400">
                <a:solidFill>
                  <a:srgbClr val="292929"/>
                </a:solidFill>
                <a:highlight>
                  <a:srgbClr val="FFFFFF"/>
                </a:highlight>
              </a:rPr>
              <a:t>The probability is used to determine whether a crossover occurs or not</a:t>
            </a:r>
            <a:endParaRPr sz="1400">
              <a:solidFill>
                <a:schemeClr val="dk1"/>
              </a:solidFill>
              <a:highlight>
                <a:srgbClr val="FFFFFF"/>
              </a:highlight>
            </a:endParaRPr>
          </a:p>
          <a:p>
            <a:pPr marL="0" lvl="0" indent="0" algn="l" rtl="0">
              <a:spcBef>
                <a:spcPts val="1200"/>
              </a:spcBef>
              <a:spcAft>
                <a:spcPts val="1200"/>
              </a:spcAft>
              <a:buNone/>
            </a:pPr>
            <a:endParaRPr sz="1400">
              <a:solidFill>
                <a:srgbClr val="262D3D"/>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Cross Over</a:t>
            </a:r>
            <a:endParaRPr b="1"/>
          </a:p>
        </p:txBody>
      </p:sp>
      <p:pic>
        <p:nvPicPr>
          <p:cNvPr id="151" name="Google Shape;151;p28"/>
          <p:cNvPicPr preferRelativeResize="0"/>
          <p:nvPr/>
        </p:nvPicPr>
        <p:blipFill>
          <a:blip r:embed="rId3">
            <a:alphaModFix/>
          </a:blip>
          <a:stretch>
            <a:fillRect/>
          </a:stretch>
        </p:blipFill>
        <p:spPr>
          <a:xfrm>
            <a:off x="1054000" y="1146850"/>
            <a:ext cx="6545551" cy="3681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Types of Cross Over</a:t>
            </a:r>
            <a:endParaRPr/>
          </a:p>
        </p:txBody>
      </p:sp>
      <p:sp>
        <p:nvSpPr>
          <p:cNvPr id="157" name="Google Shape;157;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90909"/>
              </a:lnSpc>
              <a:spcBef>
                <a:spcPts val="3200"/>
              </a:spcBef>
              <a:spcAft>
                <a:spcPts val="0"/>
              </a:spcAft>
              <a:buNone/>
            </a:pPr>
            <a:r>
              <a:rPr lang="en" sz="1400" b="1">
                <a:solidFill>
                  <a:srgbClr val="292929"/>
                </a:solidFill>
                <a:highlight>
                  <a:srgbClr val="FFFFFF"/>
                </a:highlight>
              </a:rPr>
              <a:t>One point crossover</a:t>
            </a:r>
            <a:r>
              <a:rPr lang="en" sz="1400">
                <a:solidFill>
                  <a:srgbClr val="292929"/>
                </a:solidFill>
                <a:highlight>
                  <a:srgbClr val="FFFFFF"/>
                </a:highlight>
              </a:rPr>
              <a:t>: One intersection point</a:t>
            </a:r>
            <a:endParaRPr sz="1400">
              <a:solidFill>
                <a:srgbClr val="292929"/>
              </a:solidFill>
              <a:highlight>
                <a:srgbClr val="FFFFFF"/>
              </a:highlight>
            </a:endParaRPr>
          </a:p>
          <a:p>
            <a:pPr marL="0" lvl="0" indent="0" algn="l" rtl="0">
              <a:lnSpc>
                <a:spcPct val="190909"/>
              </a:lnSpc>
              <a:spcBef>
                <a:spcPts val="3200"/>
              </a:spcBef>
              <a:spcAft>
                <a:spcPts val="0"/>
              </a:spcAft>
              <a:buNone/>
            </a:pPr>
            <a:endParaRPr sz="1400">
              <a:solidFill>
                <a:srgbClr val="292929"/>
              </a:solidFill>
              <a:highlight>
                <a:srgbClr val="FFFFFF"/>
              </a:highlight>
            </a:endParaRPr>
          </a:p>
          <a:p>
            <a:pPr marL="0" lvl="0" indent="0" algn="l" rtl="0">
              <a:lnSpc>
                <a:spcPct val="190909"/>
              </a:lnSpc>
              <a:spcBef>
                <a:spcPts val="3200"/>
              </a:spcBef>
              <a:spcAft>
                <a:spcPts val="0"/>
              </a:spcAft>
              <a:buNone/>
            </a:pPr>
            <a:endParaRPr sz="1400">
              <a:solidFill>
                <a:srgbClr val="292929"/>
              </a:solidFill>
              <a:highlight>
                <a:srgbClr val="FFFFFF"/>
              </a:highlight>
            </a:endParaRPr>
          </a:p>
          <a:p>
            <a:pPr marL="0" lvl="0" indent="0" algn="l" rtl="0">
              <a:lnSpc>
                <a:spcPct val="190909"/>
              </a:lnSpc>
              <a:spcBef>
                <a:spcPts val="3200"/>
              </a:spcBef>
              <a:spcAft>
                <a:spcPts val="0"/>
              </a:spcAft>
              <a:buNone/>
            </a:pPr>
            <a:r>
              <a:rPr lang="en" sz="1400" b="1">
                <a:solidFill>
                  <a:srgbClr val="292929"/>
                </a:solidFill>
                <a:highlight>
                  <a:srgbClr val="FFFFFF"/>
                </a:highlight>
              </a:rPr>
              <a:t>Multi-point crossover:</a:t>
            </a:r>
            <a:r>
              <a:rPr lang="en" sz="1400">
                <a:solidFill>
                  <a:srgbClr val="292929"/>
                </a:solidFill>
                <a:highlight>
                  <a:srgbClr val="FFFFFF"/>
                </a:highlight>
              </a:rPr>
              <a:t> Several intersection points</a:t>
            </a:r>
            <a:endParaRPr sz="1400">
              <a:solidFill>
                <a:srgbClr val="292929"/>
              </a:solidFill>
              <a:highlight>
                <a:srgbClr val="FFFFFF"/>
              </a:highlight>
            </a:endParaRPr>
          </a:p>
          <a:p>
            <a:pPr marL="0" lvl="0" indent="0" algn="l" rtl="0">
              <a:lnSpc>
                <a:spcPct val="190909"/>
              </a:lnSpc>
              <a:spcBef>
                <a:spcPts val="3200"/>
              </a:spcBef>
              <a:spcAft>
                <a:spcPts val="0"/>
              </a:spcAft>
              <a:buNone/>
            </a:pPr>
            <a:endParaRPr sz="1400"/>
          </a:p>
        </p:txBody>
      </p:sp>
      <p:pic>
        <p:nvPicPr>
          <p:cNvPr id="158" name="Google Shape;158;p29"/>
          <p:cNvPicPr preferRelativeResize="0"/>
          <p:nvPr/>
        </p:nvPicPr>
        <p:blipFill>
          <a:blip r:embed="rId3">
            <a:alphaModFix/>
          </a:blip>
          <a:stretch>
            <a:fillRect/>
          </a:stretch>
        </p:blipFill>
        <p:spPr>
          <a:xfrm>
            <a:off x="5129650" y="1219075"/>
            <a:ext cx="2665699" cy="1554026"/>
          </a:xfrm>
          <a:prstGeom prst="rect">
            <a:avLst/>
          </a:prstGeom>
          <a:noFill/>
          <a:ln>
            <a:noFill/>
          </a:ln>
        </p:spPr>
      </p:pic>
      <p:pic>
        <p:nvPicPr>
          <p:cNvPr id="159" name="Google Shape;159;p29"/>
          <p:cNvPicPr preferRelativeResize="0"/>
          <p:nvPr/>
        </p:nvPicPr>
        <p:blipFill>
          <a:blip r:embed="rId4">
            <a:alphaModFix/>
          </a:blip>
          <a:stretch>
            <a:fillRect/>
          </a:stretch>
        </p:blipFill>
        <p:spPr>
          <a:xfrm>
            <a:off x="5129650" y="2974450"/>
            <a:ext cx="2762725" cy="1830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Types of Cross Over</a:t>
            </a:r>
            <a:endParaRPr/>
          </a:p>
          <a:p>
            <a:pPr marL="0" lvl="0" indent="0" algn="l" rtl="0">
              <a:spcBef>
                <a:spcPts val="0"/>
              </a:spcBef>
              <a:spcAft>
                <a:spcPts val="0"/>
              </a:spcAft>
              <a:buNone/>
            </a:pPr>
            <a:endParaRPr/>
          </a:p>
        </p:txBody>
      </p:sp>
      <p:sp>
        <p:nvSpPr>
          <p:cNvPr id="165" name="Google Shape;165;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90909"/>
              </a:lnSpc>
              <a:spcBef>
                <a:spcPts val="3200"/>
              </a:spcBef>
              <a:spcAft>
                <a:spcPts val="0"/>
              </a:spcAft>
              <a:buNone/>
            </a:pPr>
            <a:r>
              <a:rPr lang="en" sz="1400" b="1">
                <a:solidFill>
                  <a:srgbClr val="292929"/>
                </a:solidFill>
                <a:highlight>
                  <a:srgbClr val="FFFFFF"/>
                </a:highlight>
              </a:rPr>
              <a:t>Uniform crossover:</a:t>
            </a:r>
            <a:r>
              <a:rPr lang="en" sz="1400">
                <a:solidFill>
                  <a:srgbClr val="292929"/>
                </a:solidFill>
                <a:highlight>
                  <a:srgbClr val="FFFFFF"/>
                </a:highlight>
              </a:rPr>
              <a:t> This crossover exchanges genes from one chromosome to another through each index based on probability.</a:t>
            </a:r>
            <a:endParaRPr sz="1400">
              <a:solidFill>
                <a:srgbClr val="292929"/>
              </a:solidFill>
              <a:highlight>
                <a:srgbClr val="FFFFFF"/>
              </a:highlight>
            </a:endParaRPr>
          </a:p>
          <a:p>
            <a:pPr marL="0" lvl="0" indent="0" algn="l" rtl="0">
              <a:lnSpc>
                <a:spcPct val="190909"/>
              </a:lnSpc>
              <a:spcBef>
                <a:spcPts val="3200"/>
              </a:spcBef>
              <a:spcAft>
                <a:spcPts val="0"/>
              </a:spcAft>
              <a:buNone/>
            </a:pPr>
            <a:endParaRPr sz="1400">
              <a:solidFill>
                <a:srgbClr val="292929"/>
              </a:solidFill>
              <a:highlight>
                <a:srgbClr val="FFFFFF"/>
              </a:highlight>
            </a:endParaRPr>
          </a:p>
          <a:p>
            <a:pPr marL="0" lvl="0" indent="0" algn="l" rtl="0">
              <a:lnSpc>
                <a:spcPct val="190909"/>
              </a:lnSpc>
              <a:spcBef>
                <a:spcPts val="3200"/>
              </a:spcBef>
              <a:spcAft>
                <a:spcPts val="0"/>
              </a:spcAft>
              <a:buNone/>
            </a:pPr>
            <a:endParaRPr sz="1400">
              <a:solidFill>
                <a:srgbClr val="292929"/>
              </a:solidFill>
              <a:highlight>
                <a:srgbClr val="FFFFFF"/>
              </a:highlight>
            </a:endParaRPr>
          </a:p>
          <a:p>
            <a:pPr marL="0" lvl="0" indent="0" algn="l" rtl="0">
              <a:lnSpc>
                <a:spcPct val="190909"/>
              </a:lnSpc>
              <a:spcBef>
                <a:spcPts val="3200"/>
              </a:spcBef>
              <a:spcAft>
                <a:spcPts val="0"/>
              </a:spcAft>
              <a:buNone/>
            </a:pPr>
            <a:r>
              <a:rPr lang="en" sz="1400" b="1" u="sng">
                <a:solidFill>
                  <a:srgbClr val="292929"/>
                </a:solidFill>
                <a:highlight>
                  <a:srgbClr val="FFFFFF"/>
                </a:highlight>
              </a:rPr>
              <a:t>Cannot overcome the drawbacks of parents generation</a:t>
            </a:r>
            <a:endParaRPr sz="1400" b="1" u="sng">
              <a:solidFill>
                <a:srgbClr val="292929"/>
              </a:solidFill>
              <a:highlight>
                <a:srgbClr val="FFFFFF"/>
              </a:highlight>
            </a:endParaRPr>
          </a:p>
          <a:p>
            <a:pPr marL="0" lvl="0" indent="0" algn="l" rtl="0">
              <a:lnSpc>
                <a:spcPct val="190909"/>
              </a:lnSpc>
              <a:spcBef>
                <a:spcPts val="3200"/>
              </a:spcBef>
              <a:spcAft>
                <a:spcPts val="0"/>
              </a:spcAft>
              <a:buClr>
                <a:schemeClr val="dk1"/>
              </a:buClr>
              <a:buSzPts val="1100"/>
              <a:buFont typeface="Arial"/>
              <a:buNone/>
            </a:pPr>
            <a:endParaRPr sz="1400">
              <a:solidFill>
                <a:srgbClr val="292929"/>
              </a:solidFill>
              <a:highlight>
                <a:srgbClr val="FFFFFF"/>
              </a:highlight>
            </a:endParaRPr>
          </a:p>
        </p:txBody>
      </p:sp>
      <p:pic>
        <p:nvPicPr>
          <p:cNvPr id="166" name="Google Shape;166;p30"/>
          <p:cNvPicPr preferRelativeResize="0"/>
          <p:nvPr/>
        </p:nvPicPr>
        <p:blipFill>
          <a:blip r:embed="rId3">
            <a:alphaModFix/>
          </a:blip>
          <a:stretch>
            <a:fillRect/>
          </a:stretch>
        </p:blipFill>
        <p:spPr>
          <a:xfrm>
            <a:off x="5058475" y="1696899"/>
            <a:ext cx="3110600" cy="1749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Mutation</a:t>
            </a:r>
            <a:endParaRPr/>
          </a:p>
        </p:txBody>
      </p:sp>
      <p:sp>
        <p:nvSpPr>
          <p:cNvPr id="172" name="Google Shape;172;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292929"/>
              </a:buClr>
              <a:buSzPts val="1400"/>
              <a:buChar char="●"/>
            </a:pPr>
            <a:r>
              <a:rPr lang="en" sz="1400">
                <a:solidFill>
                  <a:srgbClr val="292929"/>
                </a:solidFill>
                <a:highlight>
                  <a:srgbClr val="FFFFFF"/>
                </a:highlight>
              </a:rPr>
              <a:t>The probability is used to determine whether a mutation to occurs or not</a:t>
            </a:r>
            <a:endParaRPr sz="1400">
              <a:solidFill>
                <a:schemeClr val="dk1"/>
              </a:solidFill>
              <a:highlight>
                <a:srgbClr val="FFFFFF"/>
              </a:highlight>
            </a:endParaRPr>
          </a:p>
          <a:p>
            <a:pPr marL="457200" lvl="0" indent="-317500" algn="l" rtl="0">
              <a:spcBef>
                <a:spcPts val="0"/>
              </a:spcBef>
              <a:spcAft>
                <a:spcPts val="0"/>
              </a:spcAft>
              <a:buClr>
                <a:srgbClr val="292929"/>
              </a:buClr>
              <a:buSzPts val="1400"/>
              <a:buChar char="●"/>
            </a:pPr>
            <a:r>
              <a:rPr lang="en" sz="1400">
                <a:solidFill>
                  <a:srgbClr val="292929"/>
                </a:solidFill>
                <a:highlight>
                  <a:srgbClr val="FFFFFF"/>
                </a:highlight>
              </a:rPr>
              <a:t>It changes the phenotype of genes</a:t>
            </a:r>
            <a:endParaRPr sz="1400">
              <a:solidFill>
                <a:srgbClr val="292929"/>
              </a:solidFill>
              <a:highlight>
                <a:srgbClr val="FFFFFF"/>
              </a:highlight>
            </a:endParaRPr>
          </a:p>
          <a:p>
            <a:pPr marL="457200" lvl="0" indent="-317500" algn="l" rtl="0">
              <a:spcBef>
                <a:spcPts val="0"/>
              </a:spcBef>
              <a:spcAft>
                <a:spcPts val="0"/>
              </a:spcAft>
              <a:buClr>
                <a:srgbClr val="292929"/>
              </a:buClr>
              <a:buSzPts val="1400"/>
              <a:buChar char="●"/>
            </a:pPr>
            <a:r>
              <a:rPr lang="en" sz="1400">
                <a:solidFill>
                  <a:srgbClr val="292929"/>
                </a:solidFill>
                <a:highlight>
                  <a:srgbClr val="FFFFFF"/>
                </a:highlight>
              </a:rPr>
              <a:t>Mutations can be done with one point or can also be with many points, can also be swapped points</a:t>
            </a:r>
            <a:endParaRPr sz="1400">
              <a:solidFill>
                <a:srgbClr val="292929"/>
              </a:solidFill>
              <a:highlight>
                <a:srgbClr val="FFFFFF"/>
              </a:highlight>
            </a:endParaRPr>
          </a:p>
          <a:p>
            <a:pPr marL="457200" lvl="0" indent="-317500" algn="l" rtl="0">
              <a:spcBef>
                <a:spcPts val="0"/>
              </a:spcBef>
              <a:spcAft>
                <a:spcPts val="0"/>
              </a:spcAft>
              <a:buClr>
                <a:srgbClr val="292929"/>
              </a:buClr>
              <a:buSzPts val="1400"/>
              <a:buChar char="●"/>
            </a:pPr>
            <a:r>
              <a:rPr lang="en" sz="1400">
                <a:solidFill>
                  <a:srgbClr val="292929"/>
                </a:solidFill>
                <a:highlight>
                  <a:srgbClr val="FFFFFF"/>
                </a:highlight>
              </a:rPr>
              <a:t>Single point mutation</a:t>
            </a:r>
            <a:endParaRPr sz="1400">
              <a:solidFill>
                <a:srgbClr val="292929"/>
              </a:solidFill>
              <a:highlight>
                <a:srgbClr val="FFFFFF"/>
              </a:highlight>
            </a:endParaRPr>
          </a:p>
          <a:p>
            <a:pPr marL="0" lvl="0" indent="0" algn="l" rtl="0">
              <a:spcBef>
                <a:spcPts val="1200"/>
              </a:spcBef>
              <a:spcAft>
                <a:spcPts val="1200"/>
              </a:spcAft>
              <a:buNone/>
            </a:pPr>
            <a:endParaRPr sz="1500">
              <a:solidFill>
                <a:srgbClr val="292929"/>
              </a:solidFill>
              <a:highlight>
                <a:srgbClr val="FFFFFF"/>
              </a:highlight>
              <a:latin typeface="Georgia"/>
              <a:ea typeface="Georgia"/>
              <a:cs typeface="Georgia"/>
              <a:sym typeface="Georgia"/>
            </a:endParaRPr>
          </a:p>
        </p:txBody>
      </p:sp>
      <p:pic>
        <p:nvPicPr>
          <p:cNvPr id="173" name="Google Shape;173;p31"/>
          <p:cNvPicPr preferRelativeResize="0"/>
          <p:nvPr/>
        </p:nvPicPr>
        <p:blipFill>
          <a:blip r:embed="rId3">
            <a:alphaModFix/>
          </a:blip>
          <a:stretch>
            <a:fillRect/>
          </a:stretch>
        </p:blipFill>
        <p:spPr>
          <a:xfrm>
            <a:off x="3086900" y="2571743"/>
            <a:ext cx="2970200" cy="1670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Mutation</a:t>
            </a:r>
            <a:endParaRPr/>
          </a:p>
        </p:txBody>
      </p:sp>
      <p:sp>
        <p:nvSpPr>
          <p:cNvPr id="179" name="Google Shape;179;p3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90909"/>
              </a:lnSpc>
              <a:spcBef>
                <a:spcPts val="3200"/>
              </a:spcBef>
              <a:spcAft>
                <a:spcPts val="0"/>
              </a:spcAft>
              <a:buNone/>
            </a:pPr>
            <a:r>
              <a:rPr lang="en" sz="1400">
                <a:solidFill>
                  <a:schemeClr val="dk1"/>
                </a:solidFill>
                <a:highlight>
                  <a:srgbClr val="FFFFFF"/>
                </a:highlight>
              </a:rPr>
              <a:t>Multi-point mutation</a:t>
            </a:r>
            <a:endParaRPr sz="1400">
              <a:solidFill>
                <a:schemeClr val="dk1"/>
              </a:solidFill>
              <a:highlight>
                <a:srgbClr val="FFFFFF"/>
              </a:highlight>
            </a:endParaRPr>
          </a:p>
          <a:p>
            <a:pPr marL="0" lvl="0" indent="0" algn="l" rtl="0">
              <a:lnSpc>
                <a:spcPct val="190909"/>
              </a:lnSpc>
              <a:spcBef>
                <a:spcPts val="3200"/>
              </a:spcBef>
              <a:spcAft>
                <a:spcPts val="0"/>
              </a:spcAft>
              <a:buNone/>
            </a:pPr>
            <a:endParaRPr sz="1400">
              <a:solidFill>
                <a:schemeClr val="dk1"/>
              </a:solidFill>
              <a:highlight>
                <a:srgbClr val="FFFFFF"/>
              </a:highlight>
            </a:endParaRPr>
          </a:p>
          <a:p>
            <a:pPr marL="0" lvl="0" indent="0" algn="l" rtl="0">
              <a:spcBef>
                <a:spcPts val="0"/>
              </a:spcBef>
              <a:spcAft>
                <a:spcPts val="0"/>
              </a:spcAft>
              <a:buNone/>
            </a:pPr>
            <a:endParaRPr sz="1400">
              <a:solidFill>
                <a:schemeClr val="dk1"/>
              </a:solidFill>
            </a:endParaRPr>
          </a:p>
          <a:p>
            <a:pPr marL="0" lvl="0" indent="0" algn="l" rtl="0">
              <a:spcBef>
                <a:spcPts val="1200"/>
              </a:spcBef>
              <a:spcAft>
                <a:spcPts val="0"/>
              </a:spcAft>
              <a:buNone/>
            </a:pPr>
            <a:endParaRPr sz="1400">
              <a:solidFill>
                <a:schemeClr val="dk1"/>
              </a:solidFill>
            </a:endParaRPr>
          </a:p>
          <a:p>
            <a:pPr marL="0" lvl="0" indent="0" algn="l" rtl="0">
              <a:spcBef>
                <a:spcPts val="1200"/>
              </a:spcBef>
              <a:spcAft>
                <a:spcPts val="1200"/>
              </a:spcAft>
              <a:buNone/>
            </a:pPr>
            <a:r>
              <a:rPr lang="en" sz="1400">
                <a:solidFill>
                  <a:schemeClr val="dk1"/>
                </a:solidFill>
              </a:rPr>
              <a:t>Swap</a:t>
            </a:r>
            <a:endParaRPr sz="1400">
              <a:solidFill>
                <a:schemeClr val="dk1"/>
              </a:solidFill>
            </a:endParaRPr>
          </a:p>
        </p:txBody>
      </p:sp>
      <p:pic>
        <p:nvPicPr>
          <p:cNvPr id="180" name="Google Shape;180;p32"/>
          <p:cNvPicPr preferRelativeResize="0"/>
          <p:nvPr/>
        </p:nvPicPr>
        <p:blipFill>
          <a:blip r:embed="rId3">
            <a:alphaModFix/>
          </a:blip>
          <a:stretch>
            <a:fillRect/>
          </a:stretch>
        </p:blipFill>
        <p:spPr>
          <a:xfrm>
            <a:off x="4916075" y="1177381"/>
            <a:ext cx="3254999" cy="1830925"/>
          </a:xfrm>
          <a:prstGeom prst="rect">
            <a:avLst/>
          </a:prstGeom>
          <a:noFill/>
          <a:ln>
            <a:noFill/>
          </a:ln>
        </p:spPr>
      </p:pic>
      <p:pic>
        <p:nvPicPr>
          <p:cNvPr id="181" name="Google Shape;181;p32"/>
          <p:cNvPicPr preferRelativeResize="0"/>
          <p:nvPr/>
        </p:nvPicPr>
        <p:blipFill rotWithShape="1">
          <a:blip r:embed="rId4">
            <a:alphaModFix/>
          </a:blip>
          <a:srcRect r="11008"/>
          <a:stretch/>
        </p:blipFill>
        <p:spPr>
          <a:xfrm>
            <a:off x="4916073" y="3167949"/>
            <a:ext cx="2974151" cy="1672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Termination</a:t>
            </a:r>
            <a:endParaRPr/>
          </a:p>
        </p:txBody>
      </p:sp>
      <p:pic>
        <p:nvPicPr>
          <p:cNvPr id="187" name="Google Shape;187;p33"/>
          <p:cNvPicPr preferRelativeResize="0"/>
          <p:nvPr/>
        </p:nvPicPr>
        <p:blipFill>
          <a:blip r:embed="rId3">
            <a:alphaModFix/>
          </a:blip>
          <a:stretch>
            <a:fillRect/>
          </a:stretch>
        </p:blipFill>
        <p:spPr>
          <a:xfrm>
            <a:off x="4744150" y="1152325"/>
            <a:ext cx="4015436" cy="3820975"/>
          </a:xfrm>
          <a:prstGeom prst="rect">
            <a:avLst/>
          </a:prstGeom>
          <a:noFill/>
          <a:ln>
            <a:noFill/>
          </a:ln>
        </p:spPr>
      </p:pic>
      <p:sp>
        <p:nvSpPr>
          <p:cNvPr id="188" name="Google Shape;188;p33"/>
          <p:cNvSpPr txBox="1"/>
          <p:nvPr/>
        </p:nvSpPr>
        <p:spPr>
          <a:xfrm>
            <a:off x="480525" y="1655175"/>
            <a:ext cx="32214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rgbClr val="292929"/>
              </a:buClr>
              <a:buSzPts val="1400"/>
              <a:buChar char="●"/>
            </a:pPr>
            <a:r>
              <a:rPr lang="en">
                <a:solidFill>
                  <a:srgbClr val="292929"/>
                </a:solidFill>
                <a:highlight>
                  <a:srgbClr val="FFFFFF"/>
                </a:highlight>
              </a:rPr>
              <a:t>Maximum runtime (generations)</a:t>
            </a:r>
            <a:endParaRPr>
              <a:solidFill>
                <a:srgbClr val="292929"/>
              </a:solidFill>
              <a:highlight>
                <a:srgbClr val="FFFFFF"/>
              </a:highlight>
            </a:endParaRPr>
          </a:p>
          <a:p>
            <a:pPr marL="457200" lvl="0" indent="0" algn="l" rtl="0">
              <a:spcBef>
                <a:spcPts val="0"/>
              </a:spcBef>
              <a:spcAft>
                <a:spcPts val="0"/>
              </a:spcAft>
              <a:buNone/>
            </a:pPr>
            <a:endParaRPr>
              <a:solidFill>
                <a:srgbClr val="292929"/>
              </a:solidFill>
              <a:highlight>
                <a:srgbClr val="FFFFFF"/>
              </a:highlight>
            </a:endParaRPr>
          </a:p>
          <a:p>
            <a:pPr marL="457200" lvl="0" indent="-317500" algn="l" rtl="0">
              <a:spcBef>
                <a:spcPts val="0"/>
              </a:spcBef>
              <a:spcAft>
                <a:spcPts val="0"/>
              </a:spcAft>
              <a:buClr>
                <a:srgbClr val="292929"/>
              </a:buClr>
              <a:buSzPts val="1400"/>
              <a:buChar char="●"/>
            </a:pPr>
            <a:r>
              <a:rPr lang="en">
                <a:solidFill>
                  <a:srgbClr val="292929"/>
                </a:solidFill>
                <a:highlight>
                  <a:srgbClr val="FFFFFF"/>
                </a:highlight>
              </a:rPr>
              <a:t>Threshold of performance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AFE2F-DFD2-B78E-749C-EB9023F1D655}"/>
              </a:ext>
            </a:extLst>
          </p:cNvPr>
          <p:cNvSpPr>
            <a:spLocks noGrp="1"/>
          </p:cNvSpPr>
          <p:nvPr>
            <p:ph type="title"/>
          </p:nvPr>
        </p:nvSpPr>
        <p:spPr/>
        <p:txBody>
          <a:bodyPr>
            <a:normAutofit fontScale="90000"/>
          </a:bodyPr>
          <a:lstStyle/>
          <a:p>
            <a:r>
              <a:rPr lang="en-US"/>
              <a:t>An example linear optimization problem</a:t>
            </a:r>
          </a:p>
        </p:txBody>
      </p:sp>
      <p:sp>
        <p:nvSpPr>
          <p:cNvPr id="3" name="Text Placeholder 2">
            <a:extLst>
              <a:ext uri="{FF2B5EF4-FFF2-40B4-BE49-F238E27FC236}">
                <a16:creationId xmlns:a16="http://schemas.microsoft.com/office/drawing/2014/main" id="{2C292F2E-08DD-06BE-A73A-680C16A521E5}"/>
              </a:ext>
            </a:extLst>
          </p:cNvPr>
          <p:cNvSpPr>
            <a:spLocks noGrp="1"/>
          </p:cNvSpPr>
          <p:nvPr>
            <p:ph type="body" idx="1"/>
          </p:nvPr>
        </p:nvSpPr>
        <p:spPr/>
        <p:txBody>
          <a:bodyPr/>
          <a:lstStyle/>
          <a:p>
            <a:r>
              <a:rPr lang="en-US" dirty="0"/>
              <a:t>Suppose a company has profit denoted by the linear equation below:</a:t>
            </a:r>
          </a:p>
          <a:p>
            <a:pPr>
              <a:lnSpc>
                <a:spcPct val="114999"/>
              </a:lnSpc>
            </a:pPr>
            <a:r>
              <a:rPr lang="en-US" dirty="0"/>
              <a:t>P = 5x + 3y subject to the following constraints:</a:t>
            </a:r>
          </a:p>
          <a:p>
            <a:pPr marL="114300" indent="0">
              <a:lnSpc>
                <a:spcPct val="114999"/>
              </a:lnSpc>
              <a:buNone/>
            </a:pPr>
            <a:r>
              <a:rPr lang="en-US" dirty="0"/>
              <a:t>2x + y &lt;= 100</a:t>
            </a:r>
          </a:p>
          <a:p>
            <a:pPr marL="114300" indent="0">
              <a:lnSpc>
                <a:spcPct val="114999"/>
              </a:lnSpc>
              <a:buNone/>
            </a:pPr>
            <a:r>
              <a:rPr lang="en-US" dirty="0"/>
              <a:t>x+ 2y &lt;=80</a:t>
            </a:r>
          </a:p>
          <a:p>
            <a:pPr marL="114300" indent="0">
              <a:lnSpc>
                <a:spcPct val="114999"/>
              </a:lnSpc>
              <a:buNone/>
            </a:pPr>
            <a:r>
              <a:rPr lang="en-US" dirty="0"/>
              <a:t>x&gt;= 0,x&lt;40</a:t>
            </a:r>
          </a:p>
          <a:p>
            <a:pPr marL="114300" indent="0">
              <a:lnSpc>
                <a:spcPct val="114999"/>
              </a:lnSpc>
              <a:buNone/>
            </a:pPr>
            <a:r>
              <a:rPr lang="en-US" dirty="0"/>
              <a:t>y&gt;=0,y&lt;40</a:t>
            </a:r>
          </a:p>
          <a:p>
            <a:pPr marL="114300" indent="0">
              <a:lnSpc>
                <a:spcPct val="114999"/>
              </a:lnSpc>
              <a:buNone/>
            </a:pPr>
            <a:r>
              <a:rPr lang="en-US" dirty="0"/>
              <a:t>Goal is to find the maximum profit. </a:t>
            </a:r>
          </a:p>
        </p:txBody>
      </p:sp>
    </p:spTree>
    <p:extLst>
      <p:ext uri="{BB962C8B-B14F-4D97-AF65-F5344CB8AC3E}">
        <p14:creationId xmlns:p14="http://schemas.microsoft.com/office/powerpoint/2010/main" val="784565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1DE79-2967-4601-8D4F-11308C3C672A}"/>
              </a:ext>
            </a:extLst>
          </p:cNvPr>
          <p:cNvSpPr>
            <a:spLocks noGrp="1"/>
          </p:cNvSpPr>
          <p:nvPr>
            <p:ph type="title"/>
          </p:nvPr>
        </p:nvSpPr>
        <p:spPr/>
        <p:txBody>
          <a:bodyPr>
            <a:normAutofit fontScale="90000"/>
          </a:bodyPr>
          <a:lstStyle/>
          <a:p>
            <a:r>
              <a:rPr lang="en-US"/>
              <a:t>Optimization</a:t>
            </a:r>
          </a:p>
        </p:txBody>
      </p:sp>
      <p:sp>
        <p:nvSpPr>
          <p:cNvPr id="3" name="Text Placeholder 2">
            <a:extLst>
              <a:ext uri="{FF2B5EF4-FFF2-40B4-BE49-F238E27FC236}">
                <a16:creationId xmlns:a16="http://schemas.microsoft.com/office/drawing/2014/main" id="{A2ED36C6-ACF0-976F-DCCB-5F3C8ECF0A2C}"/>
              </a:ext>
            </a:extLst>
          </p:cNvPr>
          <p:cNvSpPr>
            <a:spLocks noGrp="1"/>
          </p:cNvSpPr>
          <p:nvPr>
            <p:ph type="body" idx="1"/>
          </p:nvPr>
        </p:nvSpPr>
        <p:spPr/>
        <p:txBody>
          <a:bodyPr/>
          <a:lstStyle/>
          <a:p>
            <a:r>
              <a:rPr lang="en-US"/>
              <a:t>Optimization refers broadly to a process of making something effective. This usually involves comparing and finding the best solution(s) from a set of solutions normally under some constraints</a:t>
            </a:r>
          </a:p>
          <a:p>
            <a:pPr>
              <a:lnSpc>
                <a:spcPct val="114999"/>
              </a:lnSpc>
            </a:pPr>
            <a:r>
              <a:rPr lang="en-US"/>
              <a:t>Key concepts in optimization include:</a:t>
            </a:r>
          </a:p>
          <a:p>
            <a:pPr lvl="1">
              <a:lnSpc>
                <a:spcPct val="114999"/>
              </a:lnSpc>
            </a:pPr>
            <a:r>
              <a:rPr lang="en-US" sz="1600"/>
              <a:t>Objective Function: function which is to optimized (maximized or minimized)</a:t>
            </a:r>
          </a:p>
          <a:p>
            <a:pPr lvl="1">
              <a:lnSpc>
                <a:spcPct val="114999"/>
              </a:lnSpc>
            </a:pPr>
            <a:r>
              <a:rPr lang="en-US" sz="1600"/>
              <a:t>Variables: The parameters or inputs that can be tuned or adjusted to optimize the objective. These are referred to as our decision variables</a:t>
            </a:r>
          </a:p>
          <a:p>
            <a:pPr lvl="1">
              <a:lnSpc>
                <a:spcPct val="114999"/>
              </a:lnSpc>
            </a:pPr>
            <a:r>
              <a:rPr lang="en-US" sz="1600"/>
              <a:t>Constraints: These are conditions, bounds or limits imposed on our decision variables and/or objective function and define feasible regions in which our optimal solution must lie in </a:t>
            </a:r>
            <a:endParaRPr lang="en-US"/>
          </a:p>
        </p:txBody>
      </p:sp>
    </p:spTree>
    <p:extLst>
      <p:ext uri="{BB962C8B-B14F-4D97-AF65-F5344CB8AC3E}">
        <p14:creationId xmlns:p14="http://schemas.microsoft.com/office/powerpoint/2010/main" val="3914990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E7170-7033-0450-1B50-46305097FB14}"/>
              </a:ext>
            </a:extLst>
          </p:cNvPr>
          <p:cNvSpPr>
            <a:spLocks noGrp="1"/>
          </p:cNvSpPr>
          <p:nvPr>
            <p:ph type="title"/>
          </p:nvPr>
        </p:nvSpPr>
        <p:spPr/>
        <p:txBody>
          <a:bodyPr>
            <a:normAutofit fontScale="90000"/>
          </a:bodyPr>
          <a:lstStyle/>
          <a:p>
            <a:r>
              <a:rPr lang="en-US" dirty="0"/>
              <a:t>Question</a:t>
            </a:r>
          </a:p>
        </p:txBody>
      </p:sp>
      <p:sp>
        <p:nvSpPr>
          <p:cNvPr id="3" name="Text Placeholder 2">
            <a:extLst>
              <a:ext uri="{FF2B5EF4-FFF2-40B4-BE49-F238E27FC236}">
                <a16:creationId xmlns:a16="http://schemas.microsoft.com/office/drawing/2014/main" id="{6A665C82-E727-2F5A-3B47-ED8B6EE35B42}"/>
              </a:ext>
            </a:extLst>
          </p:cNvPr>
          <p:cNvSpPr>
            <a:spLocks noGrp="1"/>
          </p:cNvSpPr>
          <p:nvPr>
            <p:ph type="body" idx="1"/>
          </p:nvPr>
        </p:nvSpPr>
        <p:spPr/>
        <p:txBody>
          <a:bodyPr/>
          <a:lstStyle/>
          <a:p>
            <a:r>
              <a:rPr lang="en-US" dirty="0"/>
              <a:t>What would be our chromosome?</a:t>
            </a:r>
          </a:p>
          <a:p>
            <a:pPr>
              <a:lnSpc>
                <a:spcPct val="114999"/>
              </a:lnSpc>
            </a:pPr>
            <a:r>
              <a:rPr lang="en-US" dirty="0"/>
              <a:t>What would be our fitness or objective function?</a:t>
            </a:r>
          </a:p>
        </p:txBody>
      </p:sp>
    </p:spTree>
    <p:extLst>
      <p:ext uri="{BB962C8B-B14F-4D97-AF65-F5344CB8AC3E}">
        <p14:creationId xmlns:p14="http://schemas.microsoft.com/office/powerpoint/2010/main" val="9549123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13935-56AA-F8D6-F954-55A513FFFB75}"/>
              </a:ext>
            </a:extLst>
          </p:cNvPr>
          <p:cNvSpPr>
            <a:spLocks noGrp="1"/>
          </p:cNvSpPr>
          <p:nvPr>
            <p:ph type="title"/>
          </p:nvPr>
        </p:nvSpPr>
        <p:spPr/>
        <p:txBody>
          <a:bodyPr>
            <a:normAutofit fontScale="90000"/>
          </a:bodyPr>
          <a:lstStyle/>
          <a:p>
            <a:r>
              <a:rPr lang="en-US"/>
              <a:t>Problem formulation</a:t>
            </a:r>
          </a:p>
        </p:txBody>
      </p:sp>
      <p:sp>
        <p:nvSpPr>
          <p:cNvPr id="3" name="Text Placeholder 2">
            <a:extLst>
              <a:ext uri="{FF2B5EF4-FFF2-40B4-BE49-F238E27FC236}">
                <a16:creationId xmlns:a16="http://schemas.microsoft.com/office/drawing/2014/main" id="{FCB52922-1D92-C9CA-10DD-583D18C28752}"/>
              </a:ext>
            </a:extLst>
          </p:cNvPr>
          <p:cNvSpPr>
            <a:spLocks noGrp="1"/>
          </p:cNvSpPr>
          <p:nvPr>
            <p:ph type="body" idx="1"/>
          </p:nvPr>
        </p:nvSpPr>
        <p:spPr/>
        <p:txBody>
          <a:bodyPr/>
          <a:lstStyle/>
          <a:p>
            <a:r>
              <a:rPr lang="en-US" dirty="0"/>
              <a:t>Since the goal is single e.g. maximum profit, we call it a </a:t>
            </a:r>
            <a:r>
              <a:rPr lang="en-US" b="1" dirty="0"/>
              <a:t>single objective</a:t>
            </a:r>
            <a:r>
              <a:rPr lang="en-US" dirty="0"/>
              <a:t> </a:t>
            </a:r>
            <a:r>
              <a:rPr lang="en-US"/>
              <a:t>optimization problem.</a:t>
            </a:r>
          </a:p>
          <a:p>
            <a:pPr>
              <a:lnSpc>
                <a:spcPct val="114999"/>
              </a:lnSpc>
            </a:pPr>
            <a:r>
              <a:rPr lang="en-US"/>
              <a:t>The decision variables we have in control are x and y </a:t>
            </a:r>
            <a:r>
              <a:rPr lang="en-US" dirty="0"/>
              <a:t>and they constitute our chromosome e.g. chromosome = [</a:t>
            </a:r>
            <a:r>
              <a:rPr lang="en-US" dirty="0" err="1"/>
              <a:t>x,y</a:t>
            </a:r>
            <a:r>
              <a:rPr lang="en-US" dirty="0"/>
              <a:t>]</a:t>
            </a:r>
            <a:endParaRPr lang="en-US"/>
          </a:p>
          <a:p>
            <a:pPr>
              <a:lnSpc>
                <a:spcPct val="114999"/>
              </a:lnSpc>
            </a:pPr>
            <a:r>
              <a:rPr lang="en-US" dirty="0"/>
              <a:t>The fitness function is already given to us e.g. P = 5x + 3y, We can use it to find the profit. More profitable solutions are fitter.</a:t>
            </a:r>
          </a:p>
          <a:p>
            <a:pPr>
              <a:lnSpc>
                <a:spcPct val="114999"/>
              </a:lnSpc>
            </a:pPr>
            <a:r>
              <a:rPr lang="en-US" dirty="0"/>
              <a:t>Small demo with DEAP library</a:t>
            </a:r>
          </a:p>
        </p:txBody>
      </p:sp>
    </p:spTree>
    <p:extLst>
      <p:ext uri="{BB962C8B-B14F-4D97-AF65-F5344CB8AC3E}">
        <p14:creationId xmlns:p14="http://schemas.microsoft.com/office/powerpoint/2010/main" val="30127320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34E5E-9D54-0BEF-8011-EFFA8FC0B3C6}"/>
              </a:ext>
            </a:extLst>
          </p:cNvPr>
          <p:cNvSpPr>
            <a:spLocks noGrp="1"/>
          </p:cNvSpPr>
          <p:nvPr>
            <p:ph type="title"/>
          </p:nvPr>
        </p:nvSpPr>
        <p:spPr/>
        <p:txBody>
          <a:bodyPr>
            <a:normAutofit fontScale="90000"/>
          </a:bodyPr>
          <a:lstStyle/>
          <a:p>
            <a:r>
              <a:rPr lang="en-US" dirty="0"/>
              <a:t>Genetic Optimization for Regression Models</a:t>
            </a:r>
          </a:p>
        </p:txBody>
      </p:sp>
      <p:sp>
        <p:nvSpPr>
          <p:cNvPr id="3" name="Text Placeholder 2">
            <a:extLst>
              <a:ext uri="{FF2B5EF4-FFF2-40B4-BE49-F238E27FC236}">
                <a16:creationId xmlns:a16="http://schemas.microsoft.com/office/drawing/2014/main" id="{EB5AFCCB-B1E5-1273-58F7-8CBF34B4E813}"/>
              </a:ext>
            </a:extLst>
          </p:cNvPr>
          <p:cNvSpPr>
            <a:spLocks noGrp="1"/>
          </p:cNvSpPr>
          <p:nvPr>
            <p:ph type="body" idx="1"/>
          </p:nvPr>
        </p:nvSpPr>
        <p:spPr/>
        <p:txBody>
          <a:bodyPr/>
          <a:lstStyle/>
          <a:p>
            <a:r>
              <a:rPr lang="en-US" dirty="0"/>
              <a:t>When we train a regression model, we are effectively a learning a very complex mapping of our input to  output </a:t>
            </a:r>
            <a:r>
              <a:rPr lang="en-US" dirty="0" err="1"/>
              <a:t>e.g</a:t>
            </a:r>
            <a:endParaRPr lang="en-US" dirty="0"/>
          </a:p>
          <a:p>
            <a:pPr>
              <a:lnSpc>
                <a:spcPct val="114999"/>
              </a:lnSpc>
            </a:pPr>
            <a:r>
              <a:rPr lang="en-US" dirty="0"/>
              <a:t>Model(Input) -&gt; Output which is just a very complex function</a:t>
            </a:r>
          </a:p>
          <a:p>
            <a:pPr>
              <a:lnSpc>
                <a:spcPct val="114999"/>
              </a:lnSpc>
            </a:pPr>
            <a:r>
              <a:rPr lang="en-US" dirty="0"/>
              <a:t>To frame it as an optimization problem, we can designate some (or all) features to be our control variables. In reality, not all features are important so usually pick the most important features as control variables in optimization. These control variables become our </a:t>
            </a:r>
            <a:r>
              <a:rPr lang="en-US" dirty="0" err="1"/>
              <a:t>chromose</a:t>
            </a:r>
            <a:r>
              <a:rPr lang="en-US" dirty="0"/>
              <a:t>.</a:t>
            </a:r>
          </a:p>
          <a:p>
            <a:pPr>
              <a:lnSpc>
                <a:spcPct val="114999"/>
              </a:lnSpc>
            </a:pPr>
            <a:r>
              <a:rPr lang="en-US" dirty="0"/>
              <a:t>The objective function can be the model output </a:t>
            </a:r>
            <a:r>
              <a:rPr lang="en-US" dirty="0" err="1"/>
              <a:t>e.g</a:t>
            </a:r>
            <a:r>
              <a:rPr lang="en-US" dirty="0"/>
              <a:t> Model(Input/Chromosome) or it can be a custom function based off the model output</a:t>
            </a:r>
          </a:p>
          <a:p>
            <a:pPr>
              <a:lnSpc>
                <a:spcPct val="114999"/>
              </a:lnSpc>
            </a:pPr>
            <a:endParaRPr lang="en-US" dirty="0"/>
          </a:p>
        </p:txBody>
      </p:sp>
    </p:spTree>
    <p:extLst>
      <p:ext uri="{BB962C8B-B14F-4D97-AF65-F5344CB8AC3E}">
        <p14:creationId xmlns:p14="http://schemas.microsoft.com/office/powerpoint/2010/main" val="34351540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47046-16F5-8F38-BF43-D52D5D5C1068}"/>
              </a:ext>
            </a:extLst>
          </p:cNvPr>
          <p:cNvSpPr>
            <a:spLocks noGrp="1"/>
          </p:cNvSpPr>
          <p:nvPr>
            <p:ph type="title"/>
          </p:nvPr>
        </p:nvSpPr>
        <p:spPr/>
        <p:txBody>
          <a:bodyPr>
            <a:normAutofit fontScale="90000"/>
          </a:bodyPr>
          <a:lstStyle/>
          <a:p>
            <a:r>
              <a:rPr lang="en-US" dirty="0"/>
              <a:t>Demo</a:t>
            </a:r>
          </a:p>
        </p:txBody>
      </p:sp>
      <p:sp>
        <p:nvSpPr>
          <p:cNvPr id="3" name="Text Placeholder 2">
            <a:extLst>
              <a:ext uri="{FF2B5EF4-FFF2-40B4-BE49-F238E27FC236}">
                <a16:creationId xmlns:a16="http://schemas.microsoft.com/office/drawing/2014/main" id="{305E4118-74C2-4203-71F5-7DBBFFFE9BF1}"/>
              </a:ext>
            </a:extLst>
          </p:cNvPr>
          <p:cNvSpPr>
            <a:spLocks noGrp="1"/>
          </p:cNvSpPr>
          <p:nvPr>
            <p:ph type="body" idx="1"/>
          </p:nvPr>
        </p:nvSpPr>
        <p:spPr/>
        <p:txBody>
          <a:bodyPr/>
          <a:lstStyle/>
          <a:p>
            <a:r>
              <a:rPr lang="en-US" dirty="0"/>
              <a:t>Demo of multi objective optimization for a regression model in DEAP</a:t>
            </a:r>
          </a:p>
        </p:txBody>
      </p:sp>
    </p:spTree>
    <p:extLst>
      <p:ext uri="{BB962C8B-B14F-4D97-AF65-F5344CB8AC3E}">
        <p14:creationId xmlns:p14="http://schemas.microsoft.com/office/powerpoint/2010/main" val="34076068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Libraries</a:t>
            </a:r>
            <a:endParaRPr/>
          </a:p>
        </p:txBody>
      </p:sp>
      <p:sp>
        <p:nvSpPr>
          <p:cNvPr id="194" name="Google Shape;194;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u="sng">
                <a:solidFill>
                  <a:schemeClr val="hlink"/>
                </a:solidFill>
                <a:hlinkClick r:id="rId3"/>
              </a:rPr>
              <a:t>DEAP</a:t>
            </a:r>
            <a:endParaRPr/>
          </a:p>
          <a:p>
            <a:pPr marL="457200" lvl="0" indent="-342900" algn="l" rtl="0">
              <a:spcBef>
                <a:spcPts val="0"/>
              </a:spcBef>
              <a:spcAft>
                <a:spcPts val="0"/>
              </a:spcAft>
              <a:buSzPts val="1800"/>
              <a:buChar char="●"/>
            </a:pPr>
            <a:r>
              <a:rPr lang="en" u="sng">
                <a:solidFill>
                  <a:schemeClr val="hlink"/>
                </a:solidFill>
                <a:hlinkClick r:id="rId4"/>
              </a:rPr>
              <a:t>Pymoo</a:t>
            </a:r>
            <a:endParaRPr/>
          </a:p>
          <a:p>
            <a:pPr marL="457200" lvl="0" indent="-342900" algn="l" rtl="0">
              <a:spcBef>
                <a:spcPts val="0"/>
              </a:spcBef>
              <a:spcAft>
                <a:spcPts val="0"/>
              </a:spcAft>
              <a:buSzPts val="1800"/>
              <a:buChar char="●"/>
            </a:pPr>
            <a:r>
              <a:rPr lang="en" u="sng">
                <a:solidFill>
                  <a:schemeClr val="hlink"/>
                </a:solidFill>
                <a:hlinkClick r:id="rId5"/>
              </a:rPr>
              <a:t>PyGAD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200" name="Google Shape;200;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u="sng">
                <a:solidFill>
                  <a:schemeClr val="hlink"/>
                </a:solidFill>
                <a:hlinkClick r:id="rId3"/>
              </a:rPr>
              <a:t>https://towardsdatascience.com/an-illustrated-guide-to-genetic-algorithm-ec5615c9ebe</a:t>
            </a:r>
            <a:endParaRPr/>
          </a:p>
          <a:p>
            <a:pPr marL="0" lvl="0" indent="0" algn="l" rtl="0">
              <a:spcBef>
                <a:spcPts val="1200"/>
              </a:spcBef>
              <a:spcAft>
                <a:spcPts val="0"/>
              </a:spcAft>
              <a:buNone/>
            </a:pPr>
            <a:r>
              <a:rPr lang="en" u="sng">
                <a:solidFill>
                  <a:schemeClr val="hlink"/>
                </a:solidFill>
                <a:hlinkClick r:id="rId4"/>
              </a:rPr>
              <a:t>https://www.toptal.com/algorithms/genetic-algorithms</a:t>
            </a:r>
            <a:endParaRPr/>
          </a:p>
          <a:p>
            <a:pPr marL="0" lvl="0" indent="0" algn="l" rtl="0">
              <a:spcBef>
                <a:spcPts val="1200"/>
              </a:spcBef>
              <a:spcAft>
                <a:spcPts val="0"/>
              </a:spcAft>
              <a:buNone/>
            </a:pPr>
            <a:r>
              <a:rPr lang="en" u="sng">
                <a:solidFill>
                  <a:schemeClr val="hlink"/>
                </a:solidFill>
                <a:hlinkClick r:id="rId5"/>
              </a:rPr>
              <a:t>https://towardsdatascience.com/introduction-to-evolutionary-algorithms-a8594b484ac</a:t>
            </a:r>
            <a:endParaRPr/>
          </a:p>
          <a:p>
            <a:pPr marL="0" lvl="0" indent="0" algn="l" rtl="0">
              <a:spcBef>
                <a:spcPts val="1200"/>
              </a:spcBef>
              <a:spcAft>
                <a:spcPts val="0"/>
              </a:spcAft>
              <a:buNone/>
            </a:pPr>
            <a:r>
              <a:rPr lang="en" u="sng">
                <a:solidFill>
                  <a:schemeClr val="hlink"/>
                </a:solidFill>
                <a:hlinkClick r:id="rId6"/>
              </a:rPr>
              <a:t>https://machinelearningmastery.com/differential-evolution-global-optimization-with-python/</a:t>
            </a:r>
            <a:endParaRPr/>
          </a:p>
          <a:p>
            <a:pPr marL="0" lvl="0" indent="0" algn="l" rtl="0">
              <a:spcBef>
                <a:spcPts val="1200"/>
              </a:spcBef>
              <a:spcAft>
                <a:spcPts val="0"/>
              </a:spcAft>
              <a:buNone/>
            </a:pPr>
            <a:r>
              <a:rPr lang="en" u="sng" dirty="0">
                <a:solidFill>
                  <a:schemeClr val="hlink"/>
                </a:solidFill>
                <a:hlinkClick r:id="rId7">
                  <a:extLst>
                    <a:ext uri="{A12FA001-AC4F-418D-AE19-62706E023703}">
                      <ahyp:hlinkClr xmlns:ahyp="http://schemas.microsoft.com/office/drawing/2018/hyperlinkcolor" val="tx"/>
                    </a:ext>
                  </a:extLst>
                </a:hlinkClick>
              </a:rPr>
              <a:t>https://analyticsindiamag.com/10-real-life-applications-of-genetic-optimization/</a:t>
            </a:r>
            <a:endParaRPr dirty="0">
              <a:solidFill>
                <a:schemeClr val="hlink"/>
              </a:solidFill>
            </a:endParaRPr>
          </a:p>
          <a:p>
            <a:pPr marL="0" lvl="0" indent="0" algn="l">
              <a:lnSpc>
                <a:spcPct val="114999"/>
              </a:lnSpc>
              <a:spcBef>
                <a:spcPts val="1200"/>
              </a:spcBef>
              <a:buNone/>
            </a:pPr>
            <a:endParaRPr lang="en" u="sng" dirty="0">
              <a:solidFill>
                <a:schemeClr val="hlink"/>
              </a:solidFill>
            </a:endParaRPr>
          </a:p>
          <a:p>
            <a:pPr marL="0" indent="0">
              <a:spcBef>
                <a:spcPts val="1200"/>
              </a:spcBef>
              <a:spcAft>
                <a:spcPts val="1200"/>
              </a:spcAft>
              <a:buNone/>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A9CDE-0C0D-7F97-E837-393F171E4FB7}"/>
              </a:ext>
            </a:extLst>
          </p:cNvPr>
          <p:cNvSpPr>
            <a:spLocks noGrp="1"/>
          </p:cNvSpPr>
          <p:nvPr>
            <p:ph type="title"/>
          </p:nvPr>
        </p:nvSpPr>
        <p:spPr/>
        <p:txBody>
          <a:bodyPr>
            <a:normAutofit fontScale="90000"/>
          </a:bodyPr>
          <a:lstStyle/>
          <a:p>
            <a:r>
              <a:rPr lang="en-US"/>
              <a:t>Types of Optimization</a:t>
            </a:r>
          </a:p>
        </p:txBody>
      </p:sp>
      <p:sp>
        <p:nvSpPr>
          <p:cNvPr id="3" name="Text Placeholder 2">
            <a:extLst>
              <a:ext uri="{FF2B5EF4-FFF2-40B4-BE49-F238E27FC236}">
                <a16:creationId xmlns:a16="http://schemas.microsoft.com/office/drawing/2014/main" id="{667E26FD-A20F-D3A3-557E-99B7FDD50236}"/>
              </a:ext>
            </a:extLst>
          </p:cNvPr>
          <p:cNvSpPr>
            <a:spLocks noGrp="1"/>
          </p:cNvSpPr>
          <p:nvPr>
            <p:ph type="body" idx="1"/>
          </p:nvPr>
        </p:nvSpPr>
        <p:spPr/>
        <p:txBody>
          <a:bodyPr/>
          <a:lstStyle/>
          <a:p>
            <a:r>
              <a:rPr lang="en-US" dirty="0"/>
              <a:t>Linear Optimization (Linear Programming): The objective function and constraints are linear.</a:t>
            </a:r>
          </a:p>
          <a:p>
            <a:pPr>
              <a:lnSpc>
                <a:spcPct val="114999"/>
              </a:lnSpc>
            </a:pPr>
            <a:r>
              <a:rPr lang="en-US" dirty="0"/>
              <a:t>Nonlinear Optimization: The objective function or constraints are nonlinear</a:t>
            </a:r>
          </a:p>
          <a:p>
            <a:pPr>
              <a:lnSpc>
                <a:spcPct val="114999"/>
              </a:lnSpc>
            </a:pPr>
            <a:r>
              <a:rPr lang="en-US" dirty="0"/>
              <a:t>Integer Optimization: Some or all the decision variables are constrained as integers</a:t>
            </a:r>
          </a:p>
          <a:p>
            <a:pPr>
              <a:lnSpc>
                <a:spcPct val="114999"/>
              </a:lnSpc>
            </a:pPr>
            <a:r>
              <a:rPr lang="en-US" dirty="0"/>
              <a:t>Combinatorial Optimization: Optimization over discrete structures that has an exponential number of solutions</a:t>
            </a:r>
          </a:p>
        </p:txBody>
      </p:sp>
    </p:spTree>
    <p:extLst>
      <p:ext uri="{BB962C8B-B14F-4D97-AF65-F5344CB8AC3E}">
        <p14:creationId xmlns:p14="http://schemas.microsoft.com/office/powerpoint/2010/main" val="1073587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3206F-FB64-7609-E142-C7A96642FC80}"/>
              </a:ext>
            </a:extLst>
          </p:cNvPr>
          <p:cNvSpPr>
            <a:spLocks noGrp="1"/>
          </p:cNvSpPr>
          <p:nvPr>
            <p:ph type="title"/>
          </p:nvPr>
        </p:nvSpPr>
        <p:spPr/>
        <p:txBody>
          <a:bodyPr>
            <a:normAutofit fontScale="90000"/>
          </a:bodyPr>
          <a:lstStyle/>
          <a:p>
            <a:r>
              <a:rPr lang="en-US"/>
              <a:t>Optimization methods</a:t>
            </a:r>
          </a:p>
        </p:txBody>
      </p:sp>
      <p:sp>
        <p:nvSpPr>
          <p:cNvPr id="3" name="Text Placeholder 2">
            <a:extLst>
              <a:ext uri="{FF2B5EF4-FFF2-40B4-BE49-F238E27FC236}">
                <a16:creationId xmlns:a16="http://schemas.microsoft.com/office/drawing/2014/main" id="{741F87C6-8F7E-4C80-263A-D2E1CA085FFB}"/>
              </a:ext>
            </a:extLst>
          </p:cNvPr>
          <p:cNvSpPr>
            <a:spLocks noGrp="1"/>
          </p:cNvSpPr>
          <p:nvPr>
            <p:ph type="body" idx="1"/>
          </p:nvPr>
        </p:nvSpPr>
        <p:spPr/>
        <p:txBody>
          <a:bodyPr/>
          <a:lstStyle/>
          <a:p>
            <a:r>
              <a:rPr lang="en-US"/>
              <a:t>Analytical methods: These methods rely on analytical techniques to solve equations related to the objective function given the constraints to optimal solution</a:t>
            </a:r>
          </a:p>
          <a:p>
            <a:pPr>
              <a:lnSpc>
                <a:spcPct val="114999"/>
              </a:lnSpc>
            </a:pPr>
            <a:r>
              <a:rPr lang="en-US"/>
              <a:t>Numerical methods: These iterative techniques when analytical solutions are unattainable. Examples include gradient descent, Newton's method and </a:t>
            </a:r>
            <a:r>
              <a:rPr lang="en-US" b="1"/>
              <a:t>genetic algorithms</a:t>
            </a:r>
            <a:r>
              <a:rPr lang="en-US"/>
              <a:t>.</a:t>
            </a:r>
          </a:p>
          <a:p>
            <a:pPr>
              <a:lnSpc>
                <a:spcPct val="114999"/>
              </a:lnSpc>
            </a:pPr>
            <a:r>
              <a:rPr lang="en-US"/>
              <a:t>Heuristic methods: Approximate methods for solving complex optimization problems where finding exact solutions are infeasible. Examples include simulated annealing, </a:t>
            </a:r>
            <a:r>
              <a:rPr lang="en-US" b="1"/>
              <a:t>genetic algorithms</a:t>
            </a:r>
            <a:r>
              <a:rPr lang="en-US"/>
              <a:t> and particle swarm optimization.</a:t>
            </a:r>
          </a:p>
        </p:txBody>
      </p:sp>
    </p:spTree>
    <p:extLst>
      <p:ext uri="{BB962C8B-B14F-4D97-AF65-F5344CB8AC3E}">
        <p14:creationId xmlns:p14="http://schemas.microsoft.com/office/powerpoint/2010/main" val="2236064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Genetic Algorithms</a:t>
            </a:r>
            <a:endParaRPr/>
          </a:p>
        </p:txBody>
      </p:sp>
      <p:sp>
        <p:nvSpPr>
          <p:cNvPr id="107" name="Google Shape;10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sz="1400">
                <a:solidFill>
                  <a:schemeClr val="dk1"/>
                </a:solidFill>
              </a:rPr>
              <a:t>Part of Evolutionary Computation (EC)</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Optimization and search problems</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Mimics natural selection process of nature</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Starts with set of solution (random/heuristic) </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Select best performing set of solution from them</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Create a next generation of solutions off of them </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Find an optimal solution for the problem after a number of successive generations</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GA mimics three evolutionary processes: selection, gene crossover, and mutation</a:t>
            </a:r>
            <a:endParaRPr sz="1400">
              <a:solidFill>
                <a:schemeClr val="dk1"/>
              </a:solidFill>
              <a:highlight>
                <a:srgbClr val="FFFFFF"/>
              </a:highlight>
            </a:endParaRPr>
          </a:p>
          <a:p>
            <a:pPr marL="457200" lvl="0" indent="-317500" algn="l" rtl="0">
              <a:spcBef>
                <a:spcPts val="0"/>
              </a:spcBef>
              <a:spcAft>
                <a:spcPts val="0"/>
              </a:spcAft>
              <a:buClr>
                <a:schemeClr val="dk1"/>
              </a:buClr>
              <a:buSzPts val="1400"/>
              <a:buChar char="●"/>
            </a:pPr>
            <a:r>
              <a:rPr lang="en" sz="1400">
                <a:solidFill>
                  <a:schemeClr val="dk1"/>
                </a:solidFill>
                <a:highlight>
                  <a:srgbClr val="FFFFFF"/>
                </a:highlight>
              </a:rPr>
              <a:t>Work off of another model (regression, classification etc)</a:t>
            </a:r>
            <a:endParaRPr sz="1400">
              <a:solidFill>
                <a:schemeClr val="dk1"/>
              </a:solidFill>
              <a:highlight>
                <a:srgbClr val="FFFFFF"/>
              </a:highlight>
            </a:endParaRPr>
          </a:p>
          <a:p>
            <a:pPr marL="0" lvl="0" indent="0" algn="l" rtl="0">
              <a:lnSpc>
                <a:spcPct val="190909"/>
              </a:lnSpc>
              <a:spcBef>
                <a:spcPts val="1700"/>
              </a:spcBef>
              <a:spcAft>
                <a:spcPts val="0"/>
              </a:spcAft>
              <a:buNone/>
            </a:pPr>
            <a:endParaRPr sz="1400">
              <a:solidFill>
                <a:schemeClr val="dk1"/>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Real World Problems</a:t>
            </a:r>
            <a:endParaRPr/>
          </a:p>
        </p:txBody>
      </p:sp>
      <p:sp>
        <p:nvSpPr>
          <p:cNvPr id="95" name="Google Shape;95;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b="1">
                <a:solidFill>
                  <a:schemeClr val="dk1"/>
                </a:solidFill>
              </a:rPr>
              <a:t>Scheduling problem: </a:t>
            </a:r>
            <a:endParaRPr sz="1400" b="1">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Rooms and Staff allocation in universities/schools to suit the needs of curriculum. </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There are several constraints that must be satisfied </a:t>
            </a:r>
            <a:r>
              <a:rPr lang="en" sz="1400" err="1">
                <a:solidFill>
                  <a:schemeClr val="dk1"/>
                </a:solidFill>
              </a:rPr>
              <a:t>eg</a:t>
            </a:r>
            <a:r>
              <a:rPr lang="en" sz="1400">
                <a:solidFill>
                  <a:schemeClr val="dk1"/>
                </a:solidFill>
              </a:rPr>
              <a:t>, one staff member in one room, must be in their area of expertise etc. </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Search space is huge. </a:t>
            </a:r>
            <a:endParaRPr sz="1400">
              <a:solidFill>
                <a:schemeClr val="dk1"/>
              </a:solidFill>
            </a:endParaRPr>
          </a:p>
          <a:p>
            <a:pPr marL="0" lvl="0" indent="0" algn="l" rtl="0">
              <a:spcBef>
                <a:spcPts val="1200"/>
              </a:spcBef>
              <a:spcAft>
                <a:spcPts val="0"/>
              </a:spcAft>
              <a:buNone/>
            </a:pPr>
            <a:endParaRPr sz="1400">
              <a:solidFill>
                <a:schemeClr val="dk1"/>
              </a:solidFill>
            </a:endParaRPr>
          </a:p>
          <a:p>
            <a:pPr marL="0" lvl="0" indent="0" algn="l" rtl="0">
              <a:spcBef>
                <a:spcPts val="1200"/>
              </a:spcBef>
              <a:spcAft>
                <a:spcPts val="0"/>
              </a:spcAft>
              <a:buNone/>
            </a:pPr>
            <a:r>
              <a:rPr lang="en" sz="1400" b="1">
                <a:solidFill>
                  <a:schemeClr val="dk1"/>
                </a:solidFill>
              </a:rPr>
              <a:t>Traveling Salesman Problem:</a:t>
            </a:r>
            <a:endParaRPr sz="1400" b="1">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 Minimization of the total distance traveled by touring all cities exactly once and return to depot city.</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very hard combinatorial optimization problem.</a:t>
            </a:r>
            <a:endParaRPr sz="1400">
              <a:solidFill>
                <a:schemeClr val="dk1"/>
              </a:solidFill>
            </a:endParaRPr>
          </a:p>
          <a:p>
            <a:pPr marL="0" lvl="0" indent="0" algn="l" rtl="0">
              <a:spcBef>
                <a:spcPts val="1200"/>
              </a:spcBef>
              <a:spcAft>
                <a:spcPts val="1200"/>
              </a:spcAft>
              <a:buNone/>
            </a:pPr>
            <a:endParaRPr sz="14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Real World Problems</a:t>
            </a:r>
            <a:endParaRPr/>
          </a:p>
        </p:txBody>
      </p:sp>
      <p:sp>
        <p:nvSpPr>
          <p:cNvPr id="101" name="Google Shape;101;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b="1">
                <a:solidFill>
                  <a:schemeClr val="dk1"/>
                </a:solidFill>
              </a:rPr>
              <a:t>Financial markets rules:</a:t>
            </a:r>
            <a:endParaRPr sz="1400" b="1">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Find the optimal values and combination of all the parameter that affect the market rule trades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It helps decides when to buy/sell shares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We can find near optimal solution from set of combinations through evolutionary algorithms</a:t>
            </a:r>
            <a:endParaRPr sz="1400">
              <a:solidFill>
                <a:schemeClr val="dk1"/>
              </a:solidFill>
            </a:endParaRPr>
          </a:p>
          <a:p>
            <a:pPr marL="0" lvl="0" indent="0" algn="l" rtl="0">
              <a:spcBef>
                <a:spcPts val="1200"/>
              </a:spcBef>
              <a:spcAft>
                <a:spcPts val="0"/>
              </a:spcAft>
              <a:buNone/>
            </a:pPr>
            <a:r>
              <a:rPr lang="en" sz="1400" b="1">
                <a:solidFill>
                  <a:schemeClr val="dk1"/>
                </a:solidFill>
              </a:rPr>
              <a:t>Data clustering and mining:</a:t>
            </a:r>
            <a:endParaRPr sz="1400" b="1">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Find the optimal central points of clusters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Evolutionary algorithms to find a data centre with an optimal error rate</a:t>
            </a:r>
            <a:endParaRPr sz="1400">
              <a:solidFill>
                <a:schemeClr val="dk1"/>
              </a:solidFill>
            </a:endParaRPr>
          </a:p>
          <a:p>
            <a:pPr marL="0" lvl="0" indent="0" algn="l" rtl="0">
              <a:spcBef>
                <a:spcPts val="1200"/>
              </a:spcBef>
              <a:spcAft>
                <a:spcPts val="0"/>
              </a:spcAft>
              <a:buNone/>
            </a:pPr>
            <a:r>
              <a:rPr lang="en" sz="1400" b="1">
                <a:solidFill>
                  <a:schemeClr val="dk1"/>
                </a:solidFill>
              </a:rPr>
              <a:t>Mechanical engineering design:</a:t>
            </a:r>
            <a:endParaRPr sz="1400" b="1">
              <a:solidFill>
                <a:schemeClr val="dk1"/>
              </a:solidFill>
            </a:endParaRPr>
          </a:p>
          <a:p>
            <a:pPr marL="457200" lvl="0" indent="-317500" algn="l" rtl="0">
              <a:spcBef>
                <a:spcPts val="1200"/>
              </a:spcBef>
              <a:spcAft>
                <a:spcPts val="0"/>
              </a:spcAft>
              <a:buClr>
                <a:schemeClr val="dk1"/>
              </a:buClr>
              <a:buSzPts val="1400"/>
              <a:buChar char="●"/>
            </a:pPr>
            <a:r>
              <a:rPr lang="en" sz="1400">
                <a:solidFill>
                  <a:schemeClr val="dk1"/>
                </a:solidFill>
              </a:rPr>
              <a:t>Designing procedures of mechanical components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dk1"/>
                </a:solidFill>
              </a:rPr>
              <a:t>For instance we are required to improve the ratio of lift to drag for a complex aircraft wing</a:t>
            </a:r>
            <a:endParaRPr sz="14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Basic Flow</a:t>
            </a:r>
            <a:endParaRPr/>
          </a:p>
        </p:txBody>
      </p:sp>
      <p:pic>
        <p:nvPicPr>
          <p:cNvPr id="113" name="Google Shape;113;p22"/>
          <p:cNvPicPr preferRelativeResize="0"/>
          <p:nvPr/>
        </p:nvPicPr>
        <p:blipFill>
          <a:blip r:embed="rId3">
            <a:alphaModFix/>
          </a:blip>
          <a:stretch>
            <a:fillRect/>
          </a:stretch>
        </p:blipFill>
        <p:spPr>
          <a:xfrm>
            <a:off x="2697425" y="1205725"/>
            <a:ext cx="4015436" cy="3820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Basic Terms</a:t>
            </a:r>
            <a:endParaRPr/>
          </a:p>
        </p:txBody>
      </p:sp>
      <p:pic>
        <p:nvPicPr>
          <p:cNvPr id="119" name="Google Shape;119;p23"/>
          <p:cNvPicPr preferRelativeResize="0"/>
          <p:nvPr/>
        </p:nvPicPr>
        <p:blipFill>
          <a:blip r:embed="rId3">
            <a:alphaModFix/>
          </a:blip>
          <a:stretch>
            <a:fillRect/>
          </a:stretch>
        </p:blipFill>
        <p:spPr>
          <a:xfrm>
            <a:off x="4186875" y="2345021"/>
            <a:ext cx="4820476" cy="2711500"/>
          </a:xfrm>
          <a:prstGeom prst="rect">
            <a:avLst/>
          </a:prstGeom>
          <a:noFill/>
          <a:ln>
            <a:noFill/>
          </a:ln>
        </p:spPr>
      </p:pic>
      <p:sp>
        <p:nvSpPr>
          <p:cNvPr id="120" name="Google Shape;120;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lnSpc>
                <a:spcPct val="190909"/>
              </a:lnSpc>
              <a:spcBef>
                <a:spcPts val="3200"/>
              </a:spcBef>
              <a:spcAft>
                <a:spcPts val="0"/>
              </a:spcAft>
              <a:buClr>
                <a:schemeClr val="dk1"/>
              </a:buClr>
              <a:buSzPts val="1400"/>
              <a:buChar char="●"/>
            </a:pPr>
            <a:r>
              <a:rPr lang="en" sz="1400">
                <a:solidFill>
                  <a:schemeClr val="dk1"/>
                </a:solidFill>
                <a:highlight>
                  <a:srgbClr val="FFFFFF"/>
                </a:highlight>
              </a:rPr>
              <a:t>Population, collection of possible solutions.</a:t>
            </a:r>
            <a:endParaRPr sz="1400">
              <a:solidFill>
                <a:schemeClr val="dk1"/>
              </a:solidFill>
              <a:highlight>
                <a:srgbClr val="FFFFFF"/>
              </a:highlight>
            </a:endParaRPr>
          </a:p>
          <a:p>
            <a:pPr marL="457200" lvl="0" indent="-317500" algn="l" rtl="0">
              <a:lnSpc>
                <a:spcPct val="190909"/>
              </a:lnSpc>
              <a:spcBef>
                <a:spcPts val="0"/>
              </a:spcBef>
              <a:spcAft>
                <a:spcPts val="0"/>
              </a:spcAft>
              <a:buClr>
                <a:schemeClr val="dk1"/>
              </a:buClr>
              <a:buSzPts val="1400"/>
              <a:buChar char="●"/>
            </a:pPr>
            <a:r>
              <a:rPr lang="en" sz="1400">
                <a:solidFill>
                  <a:schemeClr val="dk1"/>
                </a:solidFill>
                <a:highlight>
                  <a:srgbClr val="FFFFFF"/>
                </a:highlight>
              </a:rPr>
              <a:t>Chromosome, one possible solution</a:t>
            </a:r>
            <a:endParaRPr sz="1400">
              <a:solidFill>
                <a:schemeClr val="dk1"/>
              </a:solidFill>
              <a:highlight>
                <a:srgbClr val="FFFFFF"/>
              </a:highlight>
            </a:endParaRPr>
          </a:p>
          <a:p>
            <a:pPr marL="457200" lvl="0" indent="-317500" algn="l" rtl="0">
              <a:lnSpc>
                <a:spcPct val="190909"/>
              </a:lnSpc>
              <a:spcBef>
                <a:spcPts val="0"/>
              </a:spcBef>
              <a:spcAft>
                <a:spcPts val="0"/>
              </a:spcAft>
              <a:buClr>
                <a:schemeClr val="dk1"/>
              </a:buClr>
              <a:buSzPts val="1400"/>
              <a:buChar char="●"/>
            </a:pPr>
            <a:r>
              <a:rPr lang="en" sz="1400">
                <a:solidFill>
                  <a:schemeClr val="dk1"/>
                </a:solidFill>
                <a:highlight>
                  <a:srgbClr val="FFFFFF"/>
                </a:highlight>
              </a:rPr>
              <a:t>Genotype: elements contained in chromosomes</a:t>
            </a:r>
            <a:endParaRPr sz="1400">
              <a:solidFill>
                <a:schemeClr val="dk1"/>
              </a:solidFill>
              <a:highlight>
                <a:srgbClr val="FFFFFF"/>
              </a:highlight>
            </a:endParaRPr>
          </a:p>
          <a:p>
            <a:pPr marL="457200" lvl="0" indent="-317500" algn="l" rtl="0">
              <a:lnSpc>
                <a:spcPct val="190909"/>
              </a:lnSpc>
              <a:spcBef>
                <a:spcPts val="0"/>
              </a:spcBef>
              <a:spcAft>
                <a:spcPts val="0"/>
              </a:spcAft>
              <a:buClr>
                <a:schemeClr val="dk1"/>
              </a:buClr>
              <a:buSzPts val="1400"/>
              <a:buChar char="●"/>
            </a:pPr>
            <a:r>
              <a:rPr lang="en" sz="1400">
                <a:solidFill>
                  <a:schemeClr val="dk1"/>
                </a:solidFill>
                <a:highlight>
                  <a:srgbClr val="FFFFFF"/>
                </a:highlight>
              </a:rPr>
              <a:t>Phenotype, value of genotype</a:t>
            </a:r>
            <a:endParaRPr sz="1400">
              <a:solidFill>
                <a:schemeClr val="dk1"/>
              </a:solidFill>
              <a:highlight>
                <a:srgbClr val="FFFFFF"/>
              </a:highlight>
            </a:endParaRPr>
          </a:p>
          <a:p>
            <a:pPr marL="457200" lvl="0" indent="-317500" algn="l" rtl="0">
              <a:lnSpc>
                <a:spcPct val="190909"/>
              </a:lnSpc>
              <a:spcBef>
                <a:spcPts val="0"/>
              </a:spcBef>
              <a:spcAft>
                <a:spcPts val="0"/>
              </a:spcAft>
              <a:buClr>
                <a:schemeClr val="dk1"/>
              </a:buClr>
              <a:buSzPts val="1400"/>
              <a:buChar char="●"/>
            </a:pPr>
            <a:r>
              <a:rPr lang="en" sz="1400">
                <a:solidFill>
                  <a:schemeClr val="dk1"/>
                </a:solidFill>
                <a:highlight>
                  <a:srgbClr val="FFFFFF"/>
                </a:highlight>
              </a:rPr>
              <a:t>Fitness Function: measures quality of solution </a:t>
            </a:r>
            <a:endParaRPr sz="1400">
              <a:solidFill>
                <a:schemeClr val="dk1"/>
              </a:solidFill>
              <a:highlight>
                <a:srgbClr val="FFFFFF"/>
              </a:highlight>
            </a:endParaRPr>
          </a:p>
          <a:p>
            <a:pPr marL="457200" lvl="0" indent="-317500" algn="l" rtl="0">
              <a:lnSpc>
                <a:spcPct val="190909"/>
              </a:lnSpc>
              <a:spcBef>
                <a:spcPts val="0"/>
              </a:spcBef>
              <a:spcAft>
                <a:spcPts val="0"/>
              </a:spcAft>
              <a:buClr>
                <a:schemeClr val="dk1"/>
              </a:buClr>
              <a:buSzPts val="1400"/>
              <a:buChar char="●"/>
            </a:pPr>
            <a:r>
              <a:rPr lang="en" sz="1500">
                <a:solidFill>
                  <a:srgbClr val="292929"/>
                </a:solidFill>
                <a:highlight>
                  <a:srgbClr val="FFFFFF"/>
                </a:highlight>
              </a:rPr>
              <a:t>Fitness Value : return value</a:t>
            </a:r>
            <a:endParaRPr sz="1500">
              <a:solidFill>
                <a:srgbClr val="292929"/>
              </a:solidFill>
              <a:highlight>
                <a:srgbClr val="FFFFFF"/>
              </a:highlight>
            </a:endParaRPr>
          </a:p>
          <a:p>
            <a:pPr marL="457200" lvl="0" indent="-323850" algn="l" rtl="0">
              <a:lnSpc>
                <a:spcPct val="190909"/>
              </a:lnSpc>
              <a:spcBef>
                <a:spcPts val="0"/>
              </a:spcBef>
              <a:spcAft>
                <a:spcPts val="0"/>
              </a:spcAft>
              <a:buClr>
                <a:srgbClr val="292929"/>
              </a:buClr>
              <a:buSzPts val="1500"/>
              <a:buChar char="●"/>
            </a:pPr>
            <a:r>
              <a:rPr lang="en" sz="1500">
                <a:solidFill>
                  <a:srgbClr val="292929"/>
                </a:solidFill>
                <a:highlight>
                  <a:srgbClr val="FFFFFF"/>
                </a:highlight>
              </a:rPr>
              <a:t>Threshold : termination fitness value</a:t>
            </a:r>
            <a:endParaRPr sz="1500">
              <a:solidFill>
                <a:srgbClr val="292929"/>
              </a:solidFill>
              <a:highlight>
                <a:srgbClr val="FFFFFF"/>
              </a:highlight>
            </a:endParaRPr>
          </a:p>
          <a:p>
            <a:pPr marL="457200" lvl="0" indent="-323850" algn="l" rtl="0">
              <a:lnSpc>
                <a:spcPct val="190909"/>
              </a:lnSpc>
              <a:spcBef>
                <a:spcPts val="0"/>
              </a:spcBef>
              <a:spcAft>
                <a:spcPts val="0"/>
              </a:spcAft>
              <a:buClr>
                <a:srgbClr val="292929"/>
              </a:buClr>
              <a:buSzPts val="1500"/>
              <a:buChar char="●"/>
            </a:pPr>
            <a:r>
              <a:rPr lang="en" sz="1500">
                <a:solidFill>
                  <a:srgbClr val="292929"/>
                </a:solidFill>
                <a:highlight>
                  <a:srgbClr val="FFFFFF"/>
                </a:highlight>
              </a:rPr>
              <a:t>Generation : no of iterations</a:t>
            </a:r>
            <a:endParaRPr sz="1500">
              <a:solidFill>
                <a:srgbClr val="292929"/>
              </a:solidFill>
              <a:highlight>
                <a:srgbClr val="FFFFFF"/>
              </a:highligh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25</Slides>
  <Notes>16</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Simple Light</vt:lpstr>
      <vt:lpstr>Optimization</vt:lpstr>
      <vt:lpstr>Optimization</vt:lpstr>
      <vt:lpstr>Types of Optimization</vt:lpstr>
      <vt:lpstr>Optimization methods</vt:lpstr>
      <vt:lpstr>Genetic Algorithms</vt:lpstr>
      <vt:lpstr>Real World Problems</vt:lpstr>
      <vt:lpstr>Real World Problems</vt:lpstr>
      <vt:lpstr>Basic Flow</vt:lpstr>
      <vt:lpstr>Basic Terms</vt:lpstr>
      <vt:lpstr>Initialize Population</vt:lpstr>
      <vt:lpstr>Selection</vt:lpstr>
      <vt:lpstr>Cross Over</vt:lpstr>
      <vt:lpstr>Cross Over</vt:lpstr>
      <vt:lpstr>Types of Cross Over</vt:lpstr>
      <vt:lpstr>Types of Cross Over </vt:lpstr>
      <vt:lpstr>Mutation</vt:lpstr>
      <vt:lpstr>Mutation</vt:lpstr>
      <vt:lpstr>Termination</vt:lpstr>
      <vt:lpstr>An example linear optimization problem</vt:lpstr>
      <vt:lpstr>Question</vt:lpstr>
      <vt:lpstr>Problem formulation</vt:lpstr>
      <vt:lpstr>Genetic Optimization for Regression Models</vt:lpstr>
      <vt:lpstr>Demo</vt:lpstr>
      <vt:lpstr>Libraries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Optimization in ML</dc:title>
  <cp:revision>71</cp:revision>
  <dcterms:modified xsi:type="dcterms:W3CDTF">2024-07-11T11:26:06Z</dcterms:modified>
</cp:coreProperties>
</file>